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97" r:id="rId5"/>
    <p:sldId id="257" r:id="rId6"/>
    <p:sldId id="264" r:id="rId7"/>
    <p:sldId id="265" r:id="rId8"/>
    <p:sldId id="292" r:id="rId9"/>
    <p:sldId id="298" r:id="rId10"/>
    <p:sldId id="259" r:id="rId11"/>
    <p:sldId id="262" r:id="rId12"/>
    <p:sldId id="260" r:id="rId13"/>
    <p:sldId id="261" r:id="rId14"/>
    <p:sldId id="277" r:id="rId15"/>
    <p:sldId id="278" r:id="rId16"/>
    <p:sldId id="279" r:id="rId17"/>
    <p:sldId id="280" r:id="rId18"/>
    <p:sldId id="282" r:id="rId19"/>
    <p:sldId id="283" r:id="rId20"/>
    <p:sldId id="285" r:id="rId21"/>
    <p:sldId id="284" r:id="rId22"/>
    <p:sldId id="286" r:id="rId23"/>
    <p:sldId id="287" r:id="rId24"/>
    <p:sldId id="299" r:id="rId25"/>
    <p:sldId id="271" r:id="rId26"/>
    <p:sldId id="288" r:id="rId27"/>
    <p:sldId id="289" r:id="rId28"/>
    <p:sldId id="290" r:id="rId29"/>
    <p:sldId id="291" r:id="rId30"/>
    <p:sldId id="293" r:id="rId31"/>
    <p:sldId id="300" r:id="rId32"/>
    <p:sldId id="295" r:id="rId33"/>
    <p:sldId id="304" r:id="rId34"/>
    <p:sldId id="305" r:id="rId35"/>
    <p:sldId id="306" r:id="rId36"/>
    <p:sldId id="301" r:id="rId37"/>
    <p:sldId id="270" r:id="rId38"/>
    <p:sldId id="268" r:id="rId39"/>
    <p:sldId id="269" r:id="rId40"/>
    <p:sldId id="309" r:id="rId41"/>
    <p:sldId id="272" r:id="rId42"/>
    <p:sldId id="273" r:id="rId43"/>
    <p:sldId id="274" r:id="rId44"/>
    <p:sldId id="276" r:id="rId45"/>
    <p:sldId id="308" r:id="rId46"/>
    <p:sldId id="302" r:id="rId47"/>
    <p:sldId id="263" r:id="rId48"/>
    <p:sldId id="310" r:id="rId49"/>
    <p:sldId id="303" r:id="rId50"/>
    <p:sldId id="281" r:id="rId5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1"/>
  </p:normalViewPr>
  <p:slideViewPr>
    <p:cSldViewPr snapToGrid="0" snapToObjects="1">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endParaRPr kumimoji="1" lang="zh-TW" altLang="en-US"/>
          </a:p>
        </p:txBody>
      </p:sp>
      <p:sp>
        <p:nvSpPr>
          <p:cNvPr id="4" name="日期版面配置區 3"/>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endParaRPr kumimoji="1" lang="zh-TW" altLang="en-US"/>
          </a:p>
        </p:txBody>
      </p:sp>
      <p:sp>
        <p:nvSpPr>
          <p:cNvPr id="3" name="直排文字版面配置區 2"/>
          <p:cNvSpPr>
            <a:spLocks noGrp="1"/>
          </p:cNvSpPr>
          <p:nvPr>
            <p:ph type="body" orient="vert" idx="1" hasCustomPrompt="1"/>
          </p:nvPr>
        </p:nvSpPr>
        <p:spPr/>
        <p:txBody>
          <a:bodyPr vert="eaVert"/>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4" name="日期版面配置區 3"/>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a:t>按一下以編輯母片標題樣式</a:t>
            </a:r>
            <a:endParaRPr kumimoji="1" lang="zh-TW" altLang="en-US"/>
          </a:p>
        </p:txBody>
      </p:sp>
      <p:sp>
        <p:nvSpPr>
          <p:cNvPr id="3" name="直排文字版面配置區 2"/>
          <p:cNvSpPr>
            <a:spLocks noGrp="1"/>
          </p:cNvSpPr>
          <p:nvPr>
            <p:ph type="body" orient="vert" idx="1" hasCustomPrompt="1"/>
          </p:nvPr>
        </p:nvSpPr>
        <p:spPr>
          <a:xfrm>
            <a:off x="838200" y="365125"/>
            <a:ext cx="7734300" cy="5811838"/>
          </a:xfrm>
        </p:spPr>
        <p:txBody>
          <a:bodyPr vert="eaVert"/>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4" name="日期版面配置區 3"/>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lvl1pPr>
              <a:defRPr sz="6000" b="1">
                <a:solidFill>
                  <a:schemeClr val="accent1"/>
                </a:solidFill>
              </a:defRPr>
            </a:lvl1pPr>
          </a:lstStyle>
          <a:p>
            <a:r>
              <a:rPr kumimoji="1" lang="zh-TW" altLang="en-US" dirty="0"/>
              <a:t>按一下以編輯母片標題樣式</a:t>
            </a:r>
            <a:endParaRPr kumimoji="1" lang="zh-TW" altLang="en-US" dirty="0"/>
          </a:p>
        </p:txBody>
      </p:sp>
      <p:sp>
        <p:nvSpPr>
          <p:cNvPr id="3" name="內容版面配置區 2"/>
          <p:cNvSpPr>
            <a:spLocks noGrp="1"/>
          </p:cNvSpPr>
          <p:nvPr>
            <p:ph idx="1" hasCustomPrompt="1"/>
          </p:nvPr>
        </p:nvSpPr>
        <p:spPr/>
        <p:txBody>
          <a:bodyPr/>
          <a:lstStyle>
            <a:lvl1pPr marL="685800" indent="-685800">
              <a:lnSpc>
                <a:spcPct val="100000"/>
              </a:lnSpc>
              <a:buFont typeface="Wingdings" panose="05000000000000000000" pitchFamily="2" charset="2"/>
              <a:buChar char="u"/>
              <a:defRPr sz="4800"/>
            </a:lvl1pPr>
            <a:lvl2pPr marL="1028700" indent="-571500">
              <a:lnSpc>
                <a:spcPct val="100000"/>
              </a:lnSpc>
              <a:buFont typeface="Wingdings" panose="05000000000000000000" pitchFamily="2" charset="2"/>
              <a:buChar char="u"/>
              <a:defRPr sz="4000"/>
            </a:lvl2pPr>
            <a:lvl3pPr marL="1257300" indent="-342900">
              <a:lnSpc>
                <a:spcPct val="100000"/>
              </a:lnSpc>
              <a:buFont typeface="Wingdings" panose="05000000000000000000" pitchFamily="2" charset="2"/>
              <a:buChar char="u"/>
              <a:defRPr/>
            </a:lvl3pPr>
            <a:lvl4pPr marL="1657350" indent="-285750">
              <a:lnSpc>
                <a:spcPct val="100000"/>
              </a:lnSpc>
              <a:buFont typeface="Wingdings" panose="05000000000000000000" pitchFamily="2" charset="2"/>
              <a:buChar char="u"/>
              <a:defRPr/>
            </a:lvl4pPr>
            <a:lvl5pPr marL="2114550" indent="-285750">
              <a:lnSpc>
                <a:spcPct val="100000"/>
              </a:lnSpc>
              <a:buFont typeface="Wingdings" panose="05000000000000000000" pitchFamily="2" charset="2"/>
              <a:buChar char="u"/>
              <a:defRPr/>
            </a:lvl5pPr>
          </a:lstStyle>
          <a:p>
            <a:pPr lvl="0"/>
            <a:r>
              <a:rPr kumimoji="1" lang="zh-TW" altLang="en-US" dirty="0"/>
              <a:t>編輯母片文字樣式</a:t>
            </a:r>
            <a:endParaRPr kumimoji="1" lang="zh-TW" altLang="en-US" dirty="0"/>
          </a:p>
          <a:p>
            <a:pPr lvl="1"/>
            <a:r>
              <a:rPr kumimoji="1" lang="zh-TW" altLang="en-US" dirty="0"/>
              <a:t>第二層</a:t>
            </a:r>
            <a:endParaRPr kumimoji="1" lang="zh-TW" altLang="en-US" dirty="0"/>
          </a:p>
          <a:p>
            <a:pPr lvl="2"/>
            <a:r>
              <a:rPr kumimoji="1" lang="zh-TW" altLang="en-US" dirty="0"/>
              <a:t>第三層</a:t>
            </a:r>
            <a:endParaRPr kumimoji="1" lang="zh-TW" altLang="en-US" dirty="0"/>
          </a:p>
          <a:p>
            <a:pPr lvl="3"/>
            <a:r>
              <a:rPr kumimoji="1" lang="zh-TW" altLang="en-US" dirty="0"/>
              <a:t>第四層</a:t>
            </a:r>
            <a:endParaRPr kumimoji="1" lang="zh-TW" altLang="en-US" dirty="0"/>
          </a:p>
          <a:p>
            <a:pPr lvl="4"/>
            <a:r>
              <a:rPr kumimoji="1" lang="zh-TW" altLang="en-US" dirty="0"/>
              <a:t>第五層</a:t>
            </a:r>
            <a:endParaRPr kumimoji="1" lang="zh-TW" altLang="en-US" dirty="0"/>
          </a:p>
        </p:txBody>
      </p:sp>
      <p:sp>
        <p:nvSpPr>
          <p:cNvPr id="4" name="日期版面配置區 3"/>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endParaRPr kumimoji="1" lang="zh-TW" altLang="en-US"/>
          </a:p>
        </p:txBody>
      </p:sp>
      <p:sp>
        <p:nvSpPr>
          <p:cNvPr id="3" name="文字版面配置區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endParaRPr kumimoji="1" lang="zh-TW" altLang="en-US"/>
          </a:p>
        </p:txBody>
      </p:sp>
      <p:sp>
        <p:nvSpPr>
          <p:cNvPr id="4" name="日期版面配置區 3"/>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endParaRPr kumimoji="1" lang="zh-TW" altLang="en-US"/>
          </a:p>
        </p:txBody>
      </p:sp>
      <p:sp>
        <p:nvSpPr>
          <p:cNvPr id="3" name="內容版面配置區 2"/>
          <p:cNvSpPr>
            <a:spLocks noGrp="1"/>
          </p:cNvSpPr>
          <p:nvPr>
            <p:ph sz="half" idx="1" hasCustomPrompt="1"/>
          </p:nvPr>
        </p:nvSpPr>
        <p:spPr>
          <a:xfrm>
            <a:off x="838200" y="1825625"/>
            <a:ext cx="5181600" cy="4351338"/>
          </a:xfrm>
        </p:spPr>
        <p:txBody>
          <a:bodyPr/>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4" name="內容版面配置區 3"/>
          <p:cNvSpPr>
            <a:spLocks noGrp="1"/>
          </p:cNvSpPr>
          <p:nvPr>
            <p:ph sz="half" idx="2" hasCustomPrompt="1"/>
          </p:nvPr>
        </p:nvSpPr>
        <p:spPr>
          <a:xfrm>
            <a:off x="6172200" y="1825625"/>
            <a:ext cx="5181600" cy="4351338"/>
          </a:xfrm>
        </p:spPr>
        <p:txBody>
          <a:bodyPr/>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5" name="日期版面配置區 4"/>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a:t>按一下以編輯母片標題樣式</a:t>
            </a:r>
            <a:endParaRPr kumimoji="1" lang="zh-TW" altLang="en-US"/>
          </a:p>
        </p:txBody>
      </p:sp>
      <p:sp>
        <p:nvSpPr>
          <p:cNvPr id="3" name="文字版面配置區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endParaRPr kumimoji="1" lang="zh-TW" altLang="en-US"/>
          </a:p>
        </p:txBody>
      </p:sp>
      <p:sp>
        <p:nvSpPr>
          <p:cNvPr id="4" name="內容版面配置區 3"/>
          <p:cNvSpPr>
            <a:spLocks noGrp="1"/>
          </p:cNvSpPr>
          <p:nvPr>
            <p:ph sz="half" idx="2" hasCustomPrompt="1"/>
          </p:nvPr>
        </p:nvSpPr>
        <p:spPr>
          <a:xfrm>
            <a:off x="839788" y="2505075"/>
            <a:ext cx="5157787" cy="3684588"/>
          </a:xfrm>
        </p:spPr>
        <p:txBody>
          <a:bodyPr/>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5" name="文字版面配置區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endParaRPr kumimoji="1" lang="zh-TW" altLang="en-US"/>
          </a:p>
        </p:txBody>
      </p:sp>
      <p:sp>
        <p:nvSpPr>
          <p:cNvPr id="6" name="內容版面配置區 5"/>
          <p:cNvSpPr>
            <a:spLocks noGrp="1"/>
          </p:cNvSpPr>
          <p:nvPr>
            <p:ph sz="quarter" idx="4" hasCustomPrompt="1"/>
          </p:nvPr>
        </p:nvSpPr>
        <p:spPr>
          <a:xfrm>
            <a:off x="6172200" y="2505075"/>
            <a:ext cx="5183188" cy="3684588"/>
          </a:xfrm>
        </p:spPr>
        <p:txBody>
          <a:bodyPr/>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7" name="日期版面配置區 6"/>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endParaRPr kumimoji="1" lang="zh-TW" altLang="en-US"/>
          </a:p>
        </p:txBody>
      </p:sp>
      <p:sp>
        <p:nvSpPr>
          <p:cNvPr id="3" name="日期版面配置區 2"/>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TW" altLang="en-US"/>
          </a:p>
        </p:txBody>
      </p:sp>
      <p:sp>
        <p:nvSpPr>
          <p:cNvPr id="3" name="內容版面配置區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4" name="文字版面配置區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endParaRPr kumimoji="1" lang="zh-TW" altLang="en-US"/>
          </a:p>
        </p:txBody>
      </p:sp>
      <p:sp>
        <p:nvSpPr>
          <p:cNvPr id="5" name="日期版面配置區 4"/>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endParaRPr kumimoji="1" lang="zh-TW" altLang="en-US"/>
          </a:p>
        </p:txBody>
      </p:sp>
      <p:sp>
        <p:nvSpPr>
          <p:cNvPr id="5" name="日期版面配置區 4"/>
          <p:cNvSpPr>
            <a:spLocks noGrp="1"/>
          </p:cNvSpPr>
          <p:nvPr>
            <p:ph type="dt" sz="half" idx="10"/>
          </p:nvPr>
        </p:nvSpPr>
        <p:spPr/>
        <p:txBody>
          <a:bodyPr/>
          <a:lstStyle/>
          <a:p>
            <a:fld id="{E49C1192-CCB4-FC4F-B69F-B22E68128C91}" type="datetimeFigureOut">
              <a:rPr kumimoji="1" lang="zh-TW" altLang="en-US" smtClean="0"/>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81E544CD-9A75-114F-A7D0-B0C894A77C6E}" type="slidenum">
              <a:rPr kumimoji="1" lang="zh-TW" altLang="en-US" smtClean="0"/>
            </a:fld>
            <a:endParaRPr kumimoji="1"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endParaRPr kumimoji="1" lang="zh-TW" altLang="en-US"/>
          </a:p>
          <a:p>
            <a:pPr lvl="1"/>
            <a:r>
              <a:rPr kumimoji="1" lang="zh-TW" altLang="en-US"/>
              <a:t>第二層</a:t>
            </a:r>
            <a:endParaRPr kumimoji="1" lang="zh-TW" altLang="en-US"/>
          </a:p>
          <a:p>
            <a:pPr lvl="2"/>
            <a:r>
              <a:rPr kumimoji="1" lang="zh-TW" altLang="en-US"/>
              <a:t>第三層</a:t>
            </a:r>
            <a:endParaRPr kumimoji="1" lang="zh-TW" altLang="en-US"/>
          </a:p>
          <a:p>
            <a:pPr lvl="3"/>
            <a:r>
              <a:rPr kumimoji="1" lang="zh-TW" altLang="en-US"/>
              <a:t>第四層</a:t>
            </a:r>
            <a:endParaRPr kumimoji="1" lang="zh-TW" altLang="en-US"/>
          </a:p>
          <a:p>
            <a:pPr lvl="4"/>
            <a:r>
              <a:rPr kumimoji="1" lang="zh-TW" altLang="en-US"/>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C1192-CCB4-FC4F-B69F-B22E68128C91}" type="datetimeFigureOut">
              <a:rPr kumimoji="1" lang="zh-TW" altLang="en-US" smtClean="0"/>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544CD-9A75-114F-A7D0-B0C894A77C6E}" type="slidenum">
              <a:rPr kumimoji="1" lang="zh-TW" altLang="en-US" smtClean="0"/>
            </a:fld>
            <a:endParaRPr kumimoji="1"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codepad.org/sbcTcaso"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codepad.org/nXr6TF7z" TargetMode="External"/></Relationships>
</file>

<file path=ppt/slides/_rels/slide1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9" Type="http://schemas.openxmlformats.org/officeDocument/2006/relationships/slideLayout" Target="../slideLayouts/slideLayout2.xml"/><Relationship Id="rId28" Type="http://schemas.openxmlformats.org/officeDocument/2006/relationships/image" Target="../media/image32.png"/><Relationship Id="rId27" Type="http://schemas.openxmlformats.org/officeDocument/2006/relationships/image" Target="../media/image31.png"/><Relationship Id="rId26" Type="http://schemas.openxmlformats.org/officeDocument/2006/relationships/image" Target="../media/image30.png"/><Relationship Id="rId25" Type="http://schemas.openxmlformats.org/officeDocument/2006/relationships/image" Target="../media/image29.png"/><Relationship Id="rId24" Type="http://schemas.openxmlformats.org/officeDocument/2006/relationships/image" Target="../media/image28.png"/><Relationship Id="rId23" Type="http://schemas.openxmlformats.org/officeDocument/2006/relationships/image" Target="../media/image27.png"/><Relationship Id="rId22" Type="http://schemas.openxmlformats.org/officeDocument/2006/relationships/image" Target="../media/image26.png"/><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codeforces.com/group/gRkn7bDfsN/contest/212299/problem/B" TargetMode="Externa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codeforces.com/group/gRkn7bDfsN/contest/212299/problem/B"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codeforces.com/group/gRkn7bDfsN/contest/212299/problem/B" TargetMode="Externa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hyperlink" Target="http://codepad.org/p1UbvEbW" TargetMode="Externa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hyperlink" Target="http://codepad.org/Wm4ulqcM" TargetMode="Externa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hyperlink" Target="http://codepad.org/pP0ZDhsK" TargetMode="Externa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hyperlink" Target="http://codepad.org/blFaB58L" TargetMode="External"/><Relationship Id="rId2" Type="http://schemas.openxmlformats.org/officeDocument/2006/relationships/image" Target="../media/image41.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icpcarchive.ecs.baylor.edu/index.php?option=com_onlinejudge&amp;Itemid=8&amp;category=734&amp;page=show_problem&amp;problem=5687" TargetMode="Externa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5.png"/><Relationship Id="rId2" Type="http://schemas.openxmlformats.org/officeDocument/2006/relationships/hyperlink" Target="http://codepad.org/ozXIviyZ" TargetMode="Externa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hyperlink" Target="http://tioj.infor.org/problems/12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hyperlink" Target="http://codepad.org/hnf6f4YO"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codepad.org/TB1kfJ9p" TargetMode="Externa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hyperlink" Target="http://codeforces.com/contest/177/submission/34064028"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hyperlink" Target="http://codeforces.com/problemset/gymProblem/101234/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hyperlink" Target="http://codepad.org/sNpzCnVS" TargetMode="Externa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hyperlink" Target="http://codepad.org/sNpzCnVS" TargetMode="External"/><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uva.onlinejudge.org/external/10/1098.pdf" TargetMode="External"/><Relationship Id="rId5" Type="http://schemas.openxmlformats.org/officeDocument/2006/relationships/hyperlink" Target="https://icpcarchive.ecs.baylor.edu/external/50/5017.pdf" TargetMode="External"/><Relationship Id="rId4" Type="http://schemas.openxmlformats.org/officeDocument/2006/relationships/hyperlink" Target="http://codeforces.com/blog/entry/50442?#comment-343454" TargetMode="External"/><Relationship Id="rId3" Type="http://schemas.openxmlformats.org/officeDocument/2006/relationships/hyperlink" Target="https://icpcarchive.ecs.baylor.edu/external/36/3624.pdf" TargetMode="External"/><Relationship Id="rId2" Type="http://schemas.openxmlformats.org/officeDocument/2006/relationships/hyperlink" Target="https://icpcarchive.ecs.baylor.edu/external/58/5866.pdf" TargetMode="External"/><Relationship Id="rId1" Type="http://schemas.openxmlformats.org/officeDocument/2006/relationships/hyperlink" Target="http://codeforces.com/problemset/problem/97/A"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4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mat.uc.pt/~eqvm/cientificos/investigacao/r_papers.html" TargetMode="External"/><Relationship Id="rId1" Type="http://schemas.openxmlformats.org/officeDocument/2006/relationships/hyperlink" Target="http://codeforces.com/blog/entry/5044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zh-TW" altLang="en-US" b="1" dirty="0">
                <a:solidFill>
                  <a:schemeClr val="accent1"/>
                </a:solidFill>
              </a:rPr>
              <a:t>从枚举到 </a:t>
            </a:r>
            <a:r>
              <a:rPr kumimoji="1" lang="en-US" altLang="en-US" b="1" dirty="0">
                <a:solidFill>
                  <a:schemeClr val="accent1"/>
                </a:solidFill>
              </a:rPr>
              <a:t>K </a:t>
            </a:r>
            <a:r>
              <a:rPr kumimoji="1" lang="zh-TW" altLang="en-US" b="1" dirty="0">
                <a:solidFill>
                  <a:schemeClr val="accent1"/>
                </a:solidFill>
              </a:rPr>
              <a:t>短路</a:t>
            </a:r>
            <a:endParaRPr kumimoji="1" lang="zh-TW" altLang="en-US" b="1" dirty="0">
              <a:solidFill>
                <a:schemeClr val="accent1"/>
              </a:solidFill>
            </a:endParaRPr>
          </a:p>
        </p:txBody>
      </p:sp>
      <p:sp>
        <p:nvSpPr>
          <p:cNvPr id="3" name="副標題 2"/>
          <p:cNvSpPr>
            <a:spLocks noGrp="1"/>
          </p:cNvSpPr>
          <p:nvPr>
            <p:ph type="subTitle" idx="1"/>
          </p:nvPr>
        </p:nvSpPr>
        <p:spPr/>
        <p:txBody>
          <a:bodyPr/>
          <a:lstStyle/>
          <a:p>
            <a:r>
              <a:rPr kumimoji="1" lang="en-US" altLang="en-US" dirty="0"/>
              <a:t>黃以文(</a:t>
            </a:r>
            <a:r>
              <a:rPr kumimoji="1" lang="en-US" altLang="en-US" dirty="0" err="1"/>
              <a:t>dreamoon</a:t>
            </a:r>
            <a:r>
              <a:rPr kumimoji="1" lang="en-US" altLang="en-US" dirty="0"/>
              <a:t>)</a:t>
            </a:r>
            <a:endParaRPr kumimoji="1"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err="1"/>
              <a:t>xorequation</a:t>
            </a:r>
            <a:r>
              <a:rPr lang="en-US" altLang="zh-TW" b="0" dirty="0"/>
              <a:t> 1</a:t>
            </a:r>
            <a:endParaRPr lang="en-US" altLang="zh-TW" b="0" dirty="0"/>
          </a:p>
        </p:txBody>
      </p:sp>
      <p:sp>
        <p:nvSpPr>
          <p:cNvPr id="3" name="內容版面配置區 2"/>
          <p:cNvSpPr>
            <a:spLocks noGrp="1"/>
          </p:cNvSpPr>
          <p:nvPr>
            <p:ph idx="1"/>
          </p:nvPr>
        </p:nvSpPr>
        <p:spPr>
          <a:xfrm>
            <a:off x="838200" y="1825625"/>
            <a:ext cx="3516630" cy="4351338"/>
          </a:xfrm>
        </p:spPr>
        <p:txBody>
          <a:bodyPr>
            <a:normAutofit/>
          </a:bodyPr>
          <a:lstStyle/>
          <a:p>
            <a:pPr marL="0" indent="0">
              <a:buNone/>
            </a:pPr>
            <a:r>
              <a:rPr lang="zh-TW" altLang="en-US" sz="4000" dirty="0"/>
              <a:t>样例输入</a:t>
            </a:r>
            <a:r>
              <a:rPr lang="en-US" altLang="en-US" sz="4000" dirty="0"/>
              <a:t>：</a:t>
            </a:r>
            <a:endParaRPr lang="en-US" altLang="en-US" sz="4000" dirty="0"/>
          </a:p>
          <a:p>
            <a:pPr marL="0" indent="0">
              <a:buNone/>
            </a:pPr>
            <a:r>
              <a:rPr lang="en-US" altLang="zh-TW" sz="4000" dirty="0"/>
              <a:t>3 1</a:t>
            </a:r>
            <a:endParaRPr lang="en-US" altLang="zh-TW" sz="4000" dirty="0"/>
          </a:p>
          <a:p>
            <a:pPr marL="0" indent="0">
              <a:buNone/>
            </a:pPr>
            <a:r>
              <a:rPr lang="en-US" altLang="zh-TW" sz="4000" dirty="0"/>
              <a:t>2 1 2</a:t>
            </a:r>
            <a:endParaRPr lang="en-US" altLang="zh-TW" sz="4000" dirty="0"/>
          </a:p>
        </p:txBody>
      </p:sp>
      <p:sp>
        <p:nvSpPr>
          <p:cNvPr id="4" name="文字方塊 3"/>
          <p:cNvSpPr txBox="1"/>
          <p:nvPr/>
        </p:nvSpPr>
        <p:spPr>
          <a:xfrm>
            <a:off x="5372100" y="1805940"/>
            <a:ext cx="4560570" cy="4401205"/>
          </a:xfrm>
          <a:prstGeom prst="rect">
            <a:avLst/>
          </a:prstGeom>
          <a:noFill/>
        </p:spPr>
        <p:txBody>
          <a:bodyPr wrap="square" rtlCol="0">
            <a:spAutoFit/>
          </a:bodyPr>
          <a:lstStyle/>
          <a:p>
            <a:r>
              <a:rPr lang="zh-TW" altLang="en-US" sz="4000" dirty="0"/>
              <a:t>样例输出：</a:t>
            </a:r>
            <a:endParaRPr lang="en-US" altLang="zh-TW" sz="4000" dirty="0"/>
          </a:p>
          <a:p>
            <a:r>
              <a:rPr lang="en-US" altLang="zh-TW" sz="4000" dirty="0"/>
              <a:t>5</a:t>
            </a:r>
            <a:endParaRPr lang="en-US" altLang="zh-TW" sz="4000" dirty="0"/>
          </a:p>
          <a:p>
            <a:r>
              <a:rPr lang="en-US" altLang="zh-TW" sz="4000" dirty="0"/>
              <a:t>0^0^1=1</a:t>
            </a:r>
            <a:endParaRPr lang="en-US" altLang="zh-TW" sz="4000" dirty="0"/>
          </a:p>
          <a:p>
            <a:r>
              <a:rPr lang="en-US" altLang="zh-TW" sz="4000" dirty="0"/>
              <a:t>0^1^0=1</a:t>
            </a:r>
            <a:endParaRPr lang="en-US" altLang="zh-TW" sz="4000" dirty="0"/>
          </a:p>
          <a:p>
            <a:r>
              <a:rPr lang="en-US" altLang="zh-TW" sz="4000" dirty="0"/>
              <a:t>1^0^0=1</a:t>
            </a:r>
            <a:endParaRPr lang="en-US" altLang="zh-TW" sz="4000" dirty="0"/>
          </a:p>
          <a:p>
            <a:r>
              <a:rPr lang="en-US" altLang="zh-TW" sz="4000" dirty="0"/>
              <a:t>1^1^1=1</a:t>
            </a:r>
            <a:endParaRPr lang="en-US" altLang="zh-TW" sz="4000" dirty="0"/>
          </a:p>
          <a:p>
            <a:r>
              <a:rPr lang="en-US" altLang="zh-TW" sz="4000" dirty="0"/>
              <a:t>2^1^2=1</a:t>
            </a:r>
            <a:endParaRPr kumimoji="1" lang="zh-TW" alt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使用递归的好处</a:t>
            </a:r>
            <a:endParaRPr kumimoji="1" lang="zh-TW" altLang="en-US" dirty="0"/>
          </a:p>
        </p:txBody>
      </p:sp>
      <p:sp>
        <p:nvSpPr>
          <p:cNvPr id="3" name="內容版面配置區 2"/>
          <p:cNvSpPr>
            <a:spLocks noGrp="1"/>
          </p:cNvSpPr>
          <p:nvPr>
            <p:ph idx="1"/>
          </p:nvPr>
        </p:nvSpPr>
        <p:spPr>
          <a:xfrm>
            <a:off x="838200" y="1825625"/>
            <a:ext cx="10866120" cy="4351338"/>
          </a:xfrm>
        </p:spPr>
        <p:txBody>
          <a:bodyPr/>
          <a:lstStyle/>
          <a:p>
            <a:r>
              <a:rPr kumimoji="1" lang="zh-TW" altLang="en-US" dirty="0"/>
              <a:t>懂的递归就不会写出以下代码</a:t>
            </a:r>
            <a:r>
              <a:rPr kumimoji="1" lang="en-US" altLang="zh-TW" sz="1600" dirty="0"/>
              <a:t>(</a:t>
            </a:r>
            <a:r>
              <a:rPr kumimoji="1" lang="en-US" altLang="zh-TW" sz="1600" dirty="0">
                <a:hlinkClick r:id="rId1"/>
              </a:rPr>
              <a:t>codepad.org/sbcTcaso</a:t>
            </a:r>
            <a:r>
              <a:rPr kumimoji="1" lang="en-US" altLang="zh-TW" sz="1600" dirty="0"/>
              <a:t>)</a:t>
            </a:r>
            <a:endParaRPr kumimoji="1" lang="zh-TW" altLang="en-US" sz="1600"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0568"/>
            <a:ext cx="12192000" cy="41774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使用递归的好处</a:t>
            </a:r>
            <a:endParaRPr kumimoji="1" lang="zh-TW" altLang="en-US" dirty="0"/>
          </a:p>
        </p:txBody>
      </p:sp>
      <p:sp>
        <p:nvSpPr>
          <p:cNvPr id="3" name="內容版面配置區 2"/>
          <p:cNvSpPr>
            <a:spLocks noGrp="1"/>
          </p:cNvSpPr>
          <p:nvPr>
            <p:ph idx="1"/>
          </p:nvPr>
        </p:nvSpPr>
        <p:spPr/>
        <p:txBody>
          <a:bodyPr/>
          <a:lstStyle/>
          <a:p>
            <a:r>
              <a:rPr kumimoji="1" lang="zh-TW" altLang="en-US" dirty="0"/>
              <a:t>使用递归的代码</a:t>
            </a:r>
            <a:endParaRPr kumimoji="1" lang="en-US" altLang="zh-TW" dirty="0"/>
          </a:p>
          <a:p>
            <a:pPr marL="0" indent="0">
              <a:buNone/>
            </a:pPr>
            <a:r>
              <a:rPr kumimoji="1" lang="en-US" altLang="zh-TW" dirty="0"/>
              <a:t>     </a:t>
            </a:r>
            <a:r>
              <a:rPr kumimoji="1" lang="zh-TW" altLang="en-US" dirty="0"/>
              <a:t>如</a:t>
            </a:r>
            <a:r>
              <a:rPr kumimoji="1" lang="en-US" altLang="en-US" dirty="0"/>
              <a:t>右</a:t>
            </a:r>
            <a:r>
              <a:rPr kumimoji="1" lang="en-US" altLang="en-US" dirty="0">
                <a:sym typeface="Wingdings" panose="05000000000000000000" pitchFamily="2" charset="2"/>
              </a:rPr>
              <a:t> </a:t>
            </a:r>
            <a:r>
              <a:rPr kumimoji="1" lang="en-US" altLang="en-US" sz="1600" dirty="0">
                <a:sym typeface="Wingdings" panose="05000000000000000000" pitchFamily="2" charset="2"/>
              </a:rPr>
              <a:t>(</a:t>
            </a:r>
            <a:r>
              <a:rPr kumimoji="1" lang="en-US" altLang="en-US" sz="1600" dirty="0">
                <a:sym typeface="Wingdings" panose="05000000000000000000" pitchFamily="2" charset="2"/>
                <a:hlinkClick r:id="rId1"/>
              </a:rPr>
              <a:t>http://</a:t>
            </a:r>
            <a:r>
              <a:rPr kumimoji="1" lang="en-US" altLang="en-US" sz="1600" dirty="0" err="1">
                <a:sym typeface="Wingdings" panose="05000000000000000000" pitchFamily="2" charset="2"/>
                <a:hlinkClick r:id="rId1"/>
              </a:rPr>
              <a:t>codepad.org</a:t>
            </a:r>
            <a:r>
              <a:rPr kumimoji="1" lang="en-US" altLang="en-US" sz="1600" dirty="0">
                <a:sym typeface="Wingdings" panose="05000000000000000000" pitchFamily="2" charset="2"/>
                <a:hlinkClick r:id="rId1"/>
              </a:rPr>
              <a:t>/nXr6TF7z</a:t>
            </a:r>
            <a:r>
              <a:rPr kumimoji="1" lang="en-US" altLang="en-US" sz="1600" dirty="0">
                <a:sym typeface="Wingdings" panose="05000000000000000000" pitchFamily="2" charset="2"/>
              </a:rPr>
              <a:t>)</a:t>
            </a:r>
            <a:endParaRPr kumimoji="1" lang="zh-TW" altLang="en-US" sz="16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947" y="457200"/>
            <a:ext cx="5737352" cy="59550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dirty="0"/>
              <a:t>用递归枚举的时间复杂度分析</a:t>
            </a:r>
            <a:endParaRPr kumimoji="1" lang="zh-TW" altLang="en-US" dirty="0"/>
          </a:p>
        </p:txBody>
      </p:sp>
      <p:sp>
        <p:nvSpPr>
          <p:cNvPr id="3" name="內容版面配置區 2"/>
          <p:cNvSpPr>
            <a:spLocks noGrp="1"/>
          </p:cNvSpPr>
          <p:nvPr>
            <p:ph idx="1"/>
          </p:nvPr>
        </p:nvSpPr>
        <p:spPr>
          <a:xfrm>
            <a:off x="838200" y="1825625"/>
            <a:ext cx="8948738" cy="892290"/>
          </a:xfrm>
        </p:spPr>
        <p:txBody>
          <a:bodyPr/>
          <a:lstStyle/>
          <a:p>
            <a:r>
              <a:rPr kumimoji="1" lang="zh-TW" altLang="en-US" dirty="0"/>
              <a:t>把递归过程想像成在遍历树</a:t>
            </a:r>
            <a:r>
              <a:rPr kumimoji="1" lang="en-US" altLang="en-US" dirty="0"/>
              <a:t>：</a:t>
            </a:r>
            <a:endParaRPr kumimoji="1" lang="zh-TW" altLang="en-US" dirty="0"/>
          </a:p>
        </p:txBody>
      </p:sp>
      <p:pic>
        <p:nvPicPr>
          <p:cNvPr id="5" name="圖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2750" y="2514600"/>
            <a:ext cx="11366500" cy="4343400"/>
          </a:xfrm>
          <a:prstGeom prst="rect">
            <a:avLst/>
          </a:prstGeom>
        </p:spPr>
      </p:pic>
      <mc:AlternateContent xmlns:mc="http://schemas.openxmlformats.org/markup-compatibility/2006">
        <mc:Choice xmlns:a14="http://schemas.microsoft.com/office/drawing/2010/main" Requires="a14">
          <p:sp>
            <p:nvSpPr>
              <p:cNvPr id="6" name="文字方塊 5">
                <a:extLst>
                  <a:ext uri="{FF2B5EF4-FFF2-40B4-BE49-F238E27FC236}">
                    <a14:artisticCrisscrossEtching id="{020833AA-17F1-1140-B40F-79D261D3FC4A}"/>
                  </a:ext>
                </a:extLst>
              </p:cNvPr>
              <p:cNvSpPr txBox="1"/>
              <p:nvPr/>
            </p:nvSpPr>
            <p:spPr>
              <a:xfrm>
                <a:off x="2388870" y="302895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1</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2388870" y="3028950"/>
                <a:ext cx="1577340" cy="52322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4:artisticCrisscrossEtching id="{F1A91CE4-794E-3F46-B4D0-E76BD9B007F3}"/>
                  </a:ext>
                </a:extLst>
              </p:cNvPr>
              <p:cNvSpPr txBox="1"/>
              <p:nvPr/>
            </p:nvSpPr>
            <p:spPr>
              <a:xfrm>
                <a:off x="4728210" y="3101302"/>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1</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4728210" y="3101302"/>
                <a:ext cx="1577340" cy="523220"/>
              </a:xfrm>
              <a:prstGeom prst="rect">
                <a:avLst/>
              </a:prstGeom>
              <a:blipFill rotWithShape="1">
                <a:blip r:embed="rId3"/>
                <a:stretch>
                  <a:fillRect b="-23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4:artisticCrisscrossEtching id="{C6674EA1-DBC0-A14F-844B-04053E2272DB}"/>
                  </a:ext>
                </a:extLst>
              </p:cNvPr>
              <p:cNvSpPr txBox="1"/>
              <p:nvPr/>
            </p:nvSpPr>
            <p:spPr>
              <a:xfrm>
                <a:off x="7840980" y="302895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1</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2</m:t>
                      </m:r>
                    </m:oMath>
                  </m:oMathPara>
                </a14:m>
                <a:endParaRPr kumimoji="1"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7840980" y="3028950"/>
                <a:ext cx="1577340" cy="52322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a:extLst>
                  <a:ext uri="{FF2B5EF4-FFF2-40B4-BE49-F238E27FC236}">
                    <a14:artisticCrisscrossEtching id="{8EBEC18C-B60F-9845-8D45-F4964C87C969}"/>
                  </a:ext>
                </a:extLst>
              </p:cNvPr>
              <p:cNvSpPr txBox="1"/>
              <p:nvPr/>
            </p:nvSpPr>
            <p:spPr>
              <a:xfrm>
                <a:off x="412750" y="442469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p:sp>
            <p:nvSpPr>
              <p:cNvPr id="9" name="文字方塊 8"/>
              <p:cNvSpPr txBox="1">
                <a:spLocks noRot="1" noChangeAspect="1" noMove="1" noResize="1" noEditPoints="1" noAdjustHandles="1" noChangeArrowheads="1" noChangeShapeType="1" noTextEdit="1"/>
              </p:cNvSpPr>
              <p:nvPr/>
            </p:nvSpPr>
            <p:spPr>
              <a:xfrm>
                <a:off x="412750" y="4424690"/>
                <a:ext cx="1577340" cy="52322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a:extLst>
                  <a:ext uri="{FF2B5EF4-FFF2-40B4-BE49-F238E27FC236}">
                    <a14:artisticCrisscrossEtching id="{54BFA376-8D1E-0346-9B8F-D297B409E30F}"/>
                  </a:ext>
                </a:extLst>
              </p:cNvPr>
              <p:cNvSpPr txBox="1"/>
              <p:nvPr/>
            </p:nvSpPr>
            <p:spPr>
              <a:xfrm>
                <a:off x="2415540" y="4424690"/>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p:sp>
            <p:nvSpPr>
              <p:cNvPr id="10" name="文字方塊 9"/>
              <p:cNvSpPr txBox="1">
                <a:spLocks noRot="1" noChangeAspect="1" noMove="1" noResize="1" noEditPoints="1" noAdjustHandles="1" noChangeArrowheads="1" noChangeShapeType="1" noTextEdit="1"/>
              </p:cNvSpPr>
              <p:nvPr/>
            </p:nvSpPr>
            <p:spPr>
              <a:xfrm>
                <a:off x="2415540" y="4424690"/>
                <a:ext cx="1577340" cy="52322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a:extLst>
                  <a:ext uri="{FF2B5EF4-FFF2-40B4-BE49-F238E27FC236}">
                    <a14:artisticCrisscrossEtching id="{AA0FC622-2C5A-C347-B4A2-BEA2D480F640}"/>
                  </a:ext>
                </a:extLst>
              </p:cNvPr>
              <p:cNvSpPr txBox="1"/>
              <p:nvPr/>
            </p:nvSpPr>
            <p:spPr>
              <a:xfrm>
                <a:off x="4260850" y="4429898"/>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p:sp>
            <p:nvSpPr>
              <p:cNvPr id="11" name="文字方塊 10"/>
              <p:cNvSpPr txBox="1">
                <a:spLocks noRot="1" noChangeAspect="1" noMove="1" noResize="1" noEditPoints="1" noAdjustHandles="1" noChangeArrowheads="1" noChangeShapeType="1" noTextEdit="1"/>
              </p:cNvSpPr>
              <p:nvPr/>
            </p:nvSpPr>
            <p:spPr>
              <a:xfrm>
                <a:off x="4260850" y="4429898"/>
                <a:ext cx="1577340" cy="52322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a:extLst>
                  <a:ext uri="{FF2B5EF4-FFF2-40B4-BE49-F238E27FC236}">
                    <a14:artisticCrisscrossEtching id="{AFBF51E4-8736-B74D-9231-8B4EFF0216DA}"/>
                  </a:ext>
                </a:extLst>
              </p:cNvPr>
              <p:cNvSpPr txBox="1"/>
              <p:nvPr/>
            </p:nvSpPr>
            <p:spPr>
              <a:xfrm>
                <a:off x="6263640" y="4429898"/>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p:sp>
            <p:nvSpPr>
              <p:cNvPr id="12" name="文字方塊 11"/>
              <p:cNvSpPr txBox="1">
                <a:spLocks noRot="1" noChangeAspect="1" noMove="1" noResize="1" noEditPoints="1" noAdjustHandles="1" noChangeArrowheads="1" noChangeShapeType="1" noTextEdit="1"/>
              </p:cNvSpPr>
              <p:nvPr/>
            </p:nvSpPr>
            <p:spPr>
              <a:xfrm>
                <a:off x="6263640" y="4429898"/>
                <a:ext cx="1577340" cy="52322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a:extLst>
                  <a:ext uri="{FF2B5EF4-FFF2-40B4-BE49-F238E27FC236}">
                    <a14:artisticCrisscrossEtching id="{975ACF1E-4589-6847-9A37-EAEB3A688DF7}"/>
                  </a:ext>
                </a:extLst>
              </p:cNvPr>
              <p:cNvSpPr txBox="1"/>
              <p:nvPr/>
            </p:nvSpPr>
            <p:spPr>
              <a:xfrm>
                <a:off x="8041640" y="4432786"/>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0</m:t>
                      </m:r>
                    </m:oMath>
                  </m:oMathPara>
                </a14:m>
                <a:endParaRPr kumimoji="1" lang="zh-TW" altLang="en-US" sz="2800" dirty="0"/>
              </a:p>
            </p:txBody>
          </p:sp>
        </mc:Choice>
        <mc:Fallback>
          <p:sp>
            <p:nvSpPr>
              <p:cNvPr id="13" name="文字方塊 12"/>
              <p:cNvSpPr txBox="1">
                <a:spLocks noRot="1" noChangeAspect="1" noMove="1" noResize="1" noEditPoints="1" noAdjustHandles="1" noChangeArrowheads="1" noChangeShapeType="1" noTextEdit="1"/>
              </p:cNvSpPr>
              <p:nvPr/>
            </p:nvSpPr>
            <p:spPr>
              <a:xfrm>
                <a:off x="8041640" y="4432786"/>
                <a:ext cx="1577340" cy="523220"/>
              </a:xfrm>
              <a:prstGeom prst="rect">
                <a:avLst/>
              </a:prstGeom>
              <a:blipFill rotWithShape="1">
                <a:blip r:embed="rId9"/>
                <a:stretch>
                  <a:fillRect b="-238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a:extLst>
                  <a:ext uri="{FF2B5EF4-FFF2-40B4-BE49-F238E27FC236}">
                    <a14:artisticCrisscrossEtching id="{112723EB-10DC-FD4E-856C-A847A4DE730A}"/>
                  </a:ext>
                </a:extLst>
              </p:cNvPr>
              <p:cNvSpPr txBox="1"/>
              <p:nvPr/>
            </p:nvSpPr>
            <p:spPr>
              <a:xfrm>
                <a:off x="10044430" y="4432786"/>
                <a:ext cx="15773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800" i="1" smtClean="0">
                              <a:latin typeface="Cambria Math" panose="02040503050406030204" pitchFamily="18" charset="0"/>
                            </a:rPr>
                          </m:ctrlPr>
                        </m:sSubPr>
                        <m:e>
                          <m:r>
                            <a:rPr kumimoji="1" lang="en-US" altLang="zh-TW" sz="2800" b="0" i="1" smtClean="0">
                              <a:latin typeface="Cambria Math" panose="02040503050406030204" pitchFamily="18" charset="0"/>
                            </a:rPr>
                            <m:t>𝑋</m:t>
                          </m:r>
                        </m:e>
                        <m:sub>
                          <m:r>
                            <a:rPr kumimoji="1" lang="en-US" altLang="zh-TW" sz="2800" b="0" i="1" smtClean="0">
                              <a:latin typeface="Cambria Math" panose="02040503050406030204" pitchFamily="18" charset="0"/>
                            </a:rPr>
                            <m:t>2</m:t>
                          </m:r>
                        </m:sub>
                      </m:sSub>
                      <m:r>
                        <a:rPr kumimoji="1" lang="en-US" altLang="zh-TW" sz="280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1</m:t>
                      </m:r>
                    </m:oMath>
                  </m:oMathPara>
                </a14:m>
                <a:endParaRPr kumimoji="1" lang="zh-TW" altLang="en-US" sz="2800" dirty="0"/>
              </a:p>
            </p:txBody>
          </p:sp>
        </mc:Choice>
        <mc:Fallback>
          <p:sp>
            <p:nvSpPr>
              <p:cNvPr id="14" name="文字方塊 13"/>
              <p:cNvSpPr txBox="1">
                <a:spLocks noRot="1" noChangeAspect="1" noMove="1" noResize="1" noEditPoints="1" noAdjustHandles="1" noChangeArrowheads="1" noChangeShapeType="1" noTextEdit="1"/>
              </p:cNvSpPr>
              <p:nvPr/>
            </p:nvSpPr>
            <p:spPr>
              <a:xfrm>
                <a:off x="10044430" y="4432786"/>
                <a:ext cx="1577340" cy="523220"/>
              </a:xfrm>
              <a:prstGeom prst="rect">
                <a:avLst/>
              </a:prstGeom>
              <a:blipFill rotWithShape="1">
                <a:blip r:embed="rId10"/>
                <a:stretch>
                  <a:fillRect b="-2381"/>
                </a:stretch>
              </a:blipFill>
            </p:spPr>
            <p:txBody>
              <a:bodyPr/>
              <a:lstStyle/>
              <a:p>
                <a:r>
                  <a:rPr lang="zh-TW" altLang="en-US">
                    <a:noFill/>
                  </a:rPr>
                  <a:t> </a:t>
                </a:r>
                <a:endParaRPr lang="zh-TW" altLang="en-US">
                  <a:noFill/>
                </a:endParaRPr>
              </a:p>
            </p:txBody>
          </p:sp>
        </mc:Fallback>
      </mc:AlternateContent>
      <p:grpSp>
        <p:nvGrpSpPr>
          <p:cNvPr id="18" name="群組 17"/>
          <p:cNvGrpSpPr/>
          <p:nvPr/>
        </p:nvGrpSpPr>
        <p:grpSpPr>
          <a:xfrm>
            <a:off x="26670" y="6125259"/>
            <a:ext cx="2388870" cy="373281"/>
            <a:chOff x="0" y="6123285"/>
            <a:chExt cx="2388870" cy="373281"/>
          </a:xfrm>
        </p:grpSpPr>
        <mc:AlternateContent xmlns:mc="http://schemas.openxmlformats.org/markup-compatibility/2006">
          <mc:Choice xmlns:a14="http://schemas.microsoft.com/office/drawing/2010/main" Requires="a14">
            <p:sp>
              <p:nvSpPr>
                <p:cNvPr id="15" name="文字方塊 14">
                  <a:extLst>
                    <a:ext uri="{FF2B5EF4-FFF2-40B4-BE49-F238E27FC236}">
                      <a14:artisticCrisscrossEtching id="{B8116EA0-699B-294E-8AF6-D6DD8FD2B4D6}"/>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p:sp>
              <p:nvSpPr>
                <p:cNvPr id="15" name="文字方塊 14"/>
                <p:cNvSpPr txBox="1">
                  <a:spLocks noRot="1" noChangeAspect="1" noMove="1" noResize="1" noEditPoints="1" noAdjustHandles="1" noChangeArrowheads="1" noChangeShapeType="1" noTextEdit="1"/>
                </p:cNvSpPr>
                <p:nvPr/>
              </p:nvSpPr>
              <p:spPr>
                <a:xfrm>
                  <a:off x="0" y="6127234"/>
                  <a:ext cx="925830" cy="369332"/>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4:artisticCrisscrossEtching id="{4C77E9E9-C91A-C449-A7AA-3D7DED3E7304}"/>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p:sp>
              <p:nvSpPr>
                <p:cNvPr id="16" name="文字方塊 15"/>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4:artisticCrisscrossEtching id="{1D02B3A0-1C69-EB46-9F3A-09C19E86754B}"/>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p:sp>
              <p:nvSpPr>
                <p:cNvPr id="17" name="文字方塊 16"/>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grpSp>
        <p:nvGrpSpPr>
          <p:cNvPr id="19" name="群組 18"/>
          <p:cNvGrpSpPr/>
          <p:nvPr/>
        </p:nvGrpSpPr>
        <p:grpSpPr>
          <a:xfrm>
            <a:off x="2077085" y="5830846"/>
            <a:ext cx="2388870" cy="373281"/>
            <a:chOff x="0" y="6123285"/>
            <a:chExt cx="2388870" cy="373281"/>
          </a:xfrm>
        </p:grpSpPr>
        <mc:AlternateContent xmlns:mc="http://schemas.openxmlformats.org/markup-compatibility/2006">
          <mc:Choice xmlns:a14="http://schemas.microsoft.com/office/drawing/2010/main" Requires="a14">
            <p:sp>
              <p:nvSpPr>
                <p:cNvPr id="20" name="文字方塊 19">
                  <a:extLst>
                    <a:ext uri="{FF2B5EF4-FFF2-40B4-BE49-F238E27FC236}">
                      <a14:artisticCrisscrossEtching id="{35A7924D-CF53-2146-8977-28D381E88045}"/>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p:sp>
              <p:nvSpPr>
                <p:cNvPr id="20" name="文字方塊 19"/>
                <p:cNvSpPr txBox="1">
                  <a:spLocks noRot="1" noChangeAspect="1" noMove="1" noResize="1" noEditPoints="1" noAdjustHandles="1" noChangeArrowheads="1" noChangeShapeType="1" noTextEdit="1"/>
                </p:cNvSpPr>
                <p:nvPr/>
              </p:nvSpPr>
              <p:spPr>
                <a:xfrm>
                  <a:off x="0" y="6127234"/>
                  <a:ext cx="925830" cy="369332"/>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a14:artisticCrisscrossEtching id="{CE27ADC3-B431-E643-8DA0-1945DDAA9DF9}"/>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p:sp>
              <p:nvSpPr>
                <p:cNvPr id="21" name="文字方塊 20"/>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a14:artisticCrisscrossEtching id="{C6265E39-73C9-AC4F-86B9-4DB1DD3A22E5}"/>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p:sp>
              <p:nvSpPr>
                <p:cNvPr id="22" name="文字方塊 21"/>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grpSp>
      <p:grpSp>
        <p:nvGrpSpPr>
          <p:cNvPr id="23" name="群組 22"/>
          <p:cNvGrpSpPr/>
          <p:nvPr/>
        </p:nvGrpSpPr>
        <p:grpSpPr>
          <a:xfrm>
            <a:off x="3940492" y="6105281"/>
            <a:ext cx="2388870" cy="373281"/>
            <a:chOff x="0" y="6123285"/>
            <a:chExt cx="2388870" cy="373281"/>
          </a:xfrm>
        </p:grpSpPr>
        <mc:AlternateContent xmlns:mc="http://schemas.openxmlformats.org/markup-compatibility/2006">
          <mc:Choice xmlns:a14="http://schemas.microsoft.com/office/drawing/2010/main" Requires="a14">
            <p:sp>
              <p:nvSpPr>
                <p:cNvPr id="24" name="文字方塊 23">
                  <a:extLst>
                    <a:ext uri="{FF2B5EF4-FFF2-40B4-BE49-F238E27FC236}">
                      <a14:artisticCrisscrossEtching id="{F334C7F1-54D3-5A4B-B4DD-1A0AD697FDBB}"/>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p:sp>
              <p:nvSpPr>
                <p:cNvPr id="24" name="文字方塊 23"/>
                <p:cNvSpPr txBox="1">
                  <a:spLocks noRot="1" noChangeAspect="1" noMove="1" noResize="1" noEditPoints="1" noAdjustHandles="1" noChangeArrowheads="1" noChangeShapeType="1" noTextEdit="1"/>
                </p:cNvSpPr>
                <p:nvPr/>
              </p:nvSpPr>
              <p:spPr>
                <a:xfrm>
                  <a:off x="0" y="6127234"/>
                  <a:ext cx="925830" cy="369332"/>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a14:artisticCrisscrossEtching id="{49448AE4-E75F-9248-879A-9CB8999D2144}"/>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p:sp>
              <p:nvSpPr>
                <p:cNvPr id="25" name="文字方塊 24"/>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a14:artisticCrisscrossEtching id="{4669932E-8174-CE4A-A9B0-4C1F70093BCE}"/>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p:sp>
              <p:nvSpPr>
                <p:cNvPr id="26" name="文字方塊 25"/>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p:grpSp>
      <p:grpSp>
        <p:nvGrpSpPr>
          <p:cNvPr id="27" name="群組 26"/>
          <p:cNvGrpSpPr/>
          <p:nvPr/>
        </p:nvGrpSpPr>
        <p:grpSpPr>
          <a:xfrm>
            <a:off x="5817869" y="5805656"/>
            <a:ext cx="2388870" cy="373281"/>
            <a:chOff x="0" y="6123285"/>
            <a:chExt cx="2388870" cy="373281"/>
          </a:xfrm>
        </p:grpSpPr>
        <mc:AlternateContent xmlns:mc="http://schemas.openxmlformats.org/markup-compatibility/2006">
          <mc:Choice xmlns:a14="http://schemas.microsoft.com/office/drawing/2010/main" Requires="a14">
            <p:sp>
              <p:nvSpPr>
                <p:cNvPr id="28" name="文字方塊 27">
                  <a:extLst>
                    <a:ext uri="{FF2B5EF4-FFF2-40B4-BE49-F238E27FC236}">
                      <a14:artisticCrisscrossEtching id="{1D6042B7-41F0-3148-9E29-3724C9A2A99B}"/>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p:sp>
              <p:nvSpPr>
                <p:cNvPr id="28" name="文字方塊 27"/>
                <p:cNvSpPr txBox="1">
                  <a:spLocks noRot="1" noChangeAspect="1" noMove="1" noResize="1" noEditPoints="1" noAdjustHandles="1" noChangeArrowheads="1" noChangeShapeType="1" noTextEdit="1"/>
                </p:cNvSpPr>
                <p:nvPr/>
              </p:nvSpPr>
              <p:spPr>
                <a:xfrm>
                  <a:off x="0" y="6127234"/>
                  <a:ext cx="925830" cy="369332"/>
                </a:xfrm>
                <a:prstGeom prst="rect">
                  <a:avLst/>
                </a:prstGeom>
                <a:blipFill rotWithShape="1">
                  <a:blip r:embed="rId2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a:extLst>
                    <a:ext uri="{FF2B5EF4-FFF2-40B4-BE49-F238E27FC236}">
                      <a14:artisticCrisscrossEtching id="{4018A786-2DE3-D549-BE9B-C12885E8505B}"/>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p:sp>
              <p:nvSpPr>
                <p:cNvPr id="29" name="文字方塊 28"/>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0" name="文字方塊 29">
                  <a:extLst>
                    <a:ext uri="{FF2B5EF4-FFF2-40B4-BE49-F238E27FC236}">
                      <a14:artisticCrisscrossEtching id="{30687D5D-777C-5B41-9875-4FCD4F297CB3}"/>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p:sp>
              <p:nvSpPr>
                <p:cNvPr id="30" name="文字方塊 29"/>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rotWithShape="1">
                  <a:blip r:embed="rId22"/>
                  <a:stretch>
                    <a:fillRect/>
                  </a:stretch>
                </a:blipFill>
              </p:spPr>
              <p:txBody>
                <a:bodyPr/>
                <a:lstStyle/>
                <a:p>
                  <a:r>
                    <a:rPr lang="zh-TW" altLang="en-US">
                      <a:noFill/>
                    </a:rPr>
                    <a:t> </a:t>
                  </a:r>
                  <a:endParaRPr lang="zh-TW" altLang="en-US">
                    <a:noFill/>
                  </a:endParaRPr>
                </a:p>
              </p:txBody>
            </p:sp>
          </mc:Fallback>
        </mc:AlternateContent>
      </p:grpSp>
      <p:grpSp>
        <p:nvGrpSpPr>
          <p:cNvPr id="31" name="群組 30"/>
          <p:cNvGrpSpPr/>
          <p:nvPr/>
        </p:nvGrpSpPr>
        <p:grpSpPr>
          <a:xfrm>
            <a:off x="7709216" y="6068996"/>
            <a:ext cx="2388870" cy="373281"/>
            <a:chOff x="0" y="6123285"/>
            <a:chExt cx="2388870" cy="373281"/>
          </a:xfrm>
        </p:grpSpPr>
        <mc:AlternateContent xmlns:mc="http://schemas.openxmlformats.org/markup-compatibility/2006">
          <mc:Choice xmlns:a14="http://schemas.microsoft.com/office/drawing/2010/main" Requires="a14">
            <p:sp>
              <p:nvSpPr>
                <p:cNvPr id="32" name="文字方塊 31">
                  <a:extLst>
                    <a:ext uri="{FF2B5EF4-FFF2-40B4-BE49-F238E27FC236}">
                      <a14:artisticCrisscrossEtching id="{F291B7B6-7AE7-EA47-9D29-26D023A12946}"/>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p:sp>
              <p:nvSpPr>
                <p:cNvPr id="32" name="文字方塊 31"/>
                <p:cNvSpPr txBox="1">
                  <a:spLocks noRot="1" noChangeAspect="1" noMove="1" noResize="1" noEditPoints="1" noAdjustHandles="1" noChangeArrowheads="1" noChangeShapeType="1" noTextEdit="1"/>
                </p:cNvSpPr>
                <p:nvPr/>
              </p:nvSpPr>
              <p:spPr>
                <a:xfrm>
                  <a:off x="0" y="6127234"/>
                  <a:ext cx="925830" cy="369332"/>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文字方塊 32">
                  <a:extLst>
                    <a:ext uri="{FF2B5EF4-FFF2-40B4-BE49-F238E27FC236}">
                      <a14:artisticCrisscrossEtching id="{4627EE13-C183-FB47-A4C1-99FE1269E890}"/>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p:sp>
              <p:nvSpPr>
                <p:cNvPr id="33" name="文字方塊 32"/>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rotWithShape="1">
                  <a:blip r:embed="rId2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文字方塊 33">
                  <a:extLst>
                    <a:ext uri="{FF2B5EF4-FFF2-40B4-BE49-F238E27FC236}">
                      <a14:artisticCrisscrossEtching id="{BB346407-331C-784E-BEC1-0928BB84AF31}"/>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p:sp>
              <p:nvSpPr>
                <p:cNvPr id="34" name="文字方塊 33"/>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rotWithShape="1">
                  <a:blip r:embed="rId25"/>
                  <a:stretch>
                    <a:fillRect/>
                  </a:stretch>
                </a:blipFill>
              </p:spPr>
              <p:txBody>
                <a:bodyPr/>
                <a:lstStyle/>
                <a:p>
                  <a:r>
                    <a:rPr lang="zh-TW" altLang="en-US">
                      <a:noFill/>
                    </a:rPr>
                    <a:t> </a:t>
                  </a:r>
                  <a:endParaRPr lang="zh-TW" altLang="en-US">
                    <a:noFill/>
                  </a:endParaRPr>
                </a:p>
              </p:txBody>
            </p:sp>
          </mc:Fallback>
        </mc:AlternateContent>
      </p:grpSp>
      <p:grpSp>
        <p:nvGrpSpPr>
          <p:cNvPr id="35" name="群組 34"/>
          <p:cNvGrpSpPr/>
          <p:nvPr/>
        </p:nvGrpSpPr>
        <p:grpSpPr>
          <a:xfrm>
            <a:off x="9619611" y="5805656"/>
            <a:ext cx="2388870" cy="373281"/>
            <a:chOff x="0" y="6123285"/>
            <a:chExt cx="2388870" cy="373281"/>
          </a:xfrm>
        </p:grpSpPr>
        <mc:AlternateContent xmlns:mc="http://schemas.openxmlformats.org/markup-compatibility/2006">
          <mc:Choice xmlns:a14="http://schemas.microsoft.com/office/drawing/2010/main" Requires="a14">
            <p:sp>
              <p:nvSpPr>
                <p:cNvPr id="36" name="文字方塊 35">
                  <a:extLst>
                    <a:ext uri="{FF2B5EF4-FFF2-40B4-BE49-F238E27FC236}">
                      <a14:artisticCrisscrossEtching id="{73FABFB2-D493-C544-AF02-04A762664AE9}"/>
                    </a:ext>
                  </a:extLst>
                </p:cNvPr>
                <p:cNvSpPr txBox="1"/>
                <p:nvPr/>
              </p:nvSpPr>
              <p:spPr>
                <a:xfrm>
                  <a:off x="0"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0</m:t>
                        </m:r>
                      </m:oMath>
                    </m:oMathPara>
                  </a14:m>
                  <a:endParaRPr kumimoji="1" lang="zh-TW" altLang="en-US" dirty="0"/>
                </a:p>
              </p:txBody>
            </p:sp>
          </mc:Choice>
          <mc:Fallback>
            <p:sp>
              <p:nvSpPr>
                <p:cNvPr id="36" name="文字方塊 35"/>
                <p:cNvSpPr txBox="1">
                  <a:spLocks noRot="1" noChangeAspect="1" noMove="1" noResize="1" noEditPoints="1" noAdjustHandles="1" noChangeArrowheads="1" noChangeShapeType="1" noTextEdit="1"/>
                </p:cNvSpPr>
                <p:nvPr/>
              </p:nvSpPr>
              <p:spPr>
                <a:xfrm>
                  <a:off x="0" y="6127234"/>
                  <a:ext cx="925830" cy="369332"/>
                </a:xfrm>
                <a:prstGeom prst="rect">
                  <a:avLst/>
                </a:prstGeom>
                <a:blipFill rotWithShape="1">
                  <a:blip r:embed="rId2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7" name="文字方塊 36">
                  <a:extLst>
                    <a:ext uri="{FF2B5EF4-FFF2-40B4-BE49-F238E27FC236}">
                      <a14:artisticCrisscrossEtching id="{2CE61708-A79D-3A4D-9A76-7C92281EC790}"/>
                    </a:ext>
                  </a:extLst>
                </p:cNvPr>
                <p:cNvSpPr txBox="1"/>
                <p:nvPr/>
              </p:nvSpPr>
              <p:spPr>
                <a:xfrm>
                  <a:off x="738505" y="6127234"/>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1</m:t>
                        </m:r>
                      </m:oMath>
                    </m:oMathPara>
                  </a14:m>
                  <a:endParaRPr kumimoji="1" lang="zh-TW" altLang="en-US" dirty="0"/>
                </a:p>
              </p:txBody>
            </p:sp>
          </mc:Choice>
          <mc:Fallback>
            <p:sp>
              <p:nvSpPr>
                <p:cNvPr id="37" name="文字方塊 36"/>
                <p:cNvSpPr txBox="1">
                  <a:spLocks noRot="1" noChangeAspect="1" noMove="1" noResize="1" noEditPoints="1" noAdjustHandles="1" noChangeArrowheads="1" noChangeShapeType="1" noTextEdit="1"/>
                </p:cNvSpPr>
                <p:nvPr/>
              </p:nvSpPr>
              <p:spPr>
                <a:xfrm>
                  <a:off x="738505" y="6127234"/>
                  <a:ext cx="925830" cy="369332"/>
                </a:xfrm>
                <a:prstGeom prst="rect">
                  <a:avLst/>
                </a:prstGeom>
                <a:blipFill rotWithShape="1">
                  <a:blip r:embed="rId2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8" name="文字方塊 37">
                  <a:extLst>
                    <a:ext uri="{FF2B5EF4-FFF2-40B4-BE49-F238E27FC236}">
                      <a14:artisticCrisscrossEtching id="{59EFB3BD-6A32-FE40-BDF5-74BE2808B5A4}"/>
                    </a:ext>
                  </a:extLst>
                </p:cNvPr>
                <p:cNvSpPr txBox="1"/>
                <p:nvPr/>
              </p:nvSpPr>
              <p:spPr>
                <a:xfrm>
                  <a:off x="1463040" y="6123285"/>
                  <a:ext cx="925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3</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2</m:t>
                        </m:r>
                      </m:oMath>
                    </m:oMathPara>
                  </a14:m>
                  <a:endParaRPr kumimoji="1" lang="zh-TW" altLang="en-US" dirty="0"/>
                </a:p>
              </p:txBody>
            </p:sp>
          </mc:Choice>
          <mc:Fallback>
            <p:sp>
              <p:nvSpPr>
                <p:cNvPr id="38" name="文字方塊 37"/>
                <p:cNvSpPr txBox="1">
                  <a:spLocks noRot="1" noChangeAspect="1" noMove="1" noResize="1" noEditPoints="1" noAdjustHandles="1" noChangeArrowheads="1" noChangeShapeType="1" noTextEdit="1"/>
                </p:cNvSpPr>
                <p:nvPr/>
              </p:nvSpPr>
              <p:spPr>
                <a:xfrm>
                  <a:off x="1463040" y="6123285"/>
                  <a:ext cx="925830" cy="369332"/>
                </a:xfrm>
                <a:prstGeom prst="rect">
                  <a:avLst/>
                </a:prstGeom>
                <a:blipFill rotWithShape="1">
                  <a:blip r:embed="rId28"/>
                  <a:stretch>
                    <a:fillRect/>
                  </a:stretch>
                </a:blipFill>
              </p:spPr>
              <p:txBody>
                <a:bodyPr/>
                <a:lstStyle/>
                <a:p>
                  <a:r>
                    <a:rPr lang="zh-TW" altLang="en-US">
                      <a:noFill/>
                    </a:rPr>
                    <a:t> </a:t>
                  </a:r>
                  <a:endParaRPr lang="zh-TW" altLang="en-US">
                    <a:noFill/>
                  </a:endParaRPr>
                </a:p>
              </p:txBody>
            </p:sp>
          </mc:Fallback>
        </mc:AlternateContent>
      </p:grpSp>
      <p:sp>
        <p:nvSpPr>
          <p:cNvPr id="4" name="文字方塊 3"/>
          <p:cNvSpPr txBox="1"/>
          <p:nvPr/>
        </p:nvSpPr>
        <p:spPr>
          <a:xfrm>
            <a:off x="10212388" y="1825625"/>
            <a:ext cx="2103437" cy="1938992"/>
          </a:xfrm>
          <a:prstGeom prst="rect">
            <a:avLst/>
          </a:prstGeom>
          <a:noFill/>
        </p:spPr>
        <p:txBody>
          <a:bodyPr wrap="square" rtlCol="0">
            <a:spAutoFit/>
          </a:bodyPr>
          <a:lstStyle/>
          <a:p>
            <a:r>
              <a:rPr kumimoji="1" lang="zh-TW" altLang="en-US" sz="4000" b="1" dirty="0"/>
              <a:t>之后称此树为</a:t>
            </a:r>
            <a:r>
              <a:rPr kumimoji="1" lang="zh-TW" altLang="en-US" sz="4000" b="1" dirty="0">
                <a:solidFill>
                  <a:srgbClr val="FF0000"/>
                </a:solidFill>
              </a:rPr>
              <a:t>递归树</a:t>
            </a:r>
            <a:endParaRPr kumimoji="1" lang="zh-TW" altLang="en-US" sz="4000" b="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圖片 4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878" y="4114800"/>
            <a:ext cx="6700253" cy="2560320"/>
          </a:xfrm>
          <a:prstGeom prst="rect">
            <a:avLst/>
          </a:prstGeom>
        </p:spPr>
      </p:pic>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947" y="457200"/>
            <a:ext cx="5737352" cy="5955030"/>
          </a:xfrm>
          <a:prstGeom prst="rect">
            <a:avLst/>
          </a:prstGeom>
        </p:spPr>
      </p:pic>
      <p:sp>
        <p:nvSpPr>
          <p:cNvPr id="3" name="內容版面配置區 2"/>
          <p:cNvSpPr>
            <a:spLocks noGrp="1"/>
          </p:cNvSpPr>
          <p:nvPr>
            <p:ph idx="1"/>
          </p:nvPr>
        </p:nvSpPr>
        <p:spPr>
          <a:xfrm>
            <a:off x="120576" y="194310"/>
            <a:ext cx="6305674" cy="4486275"/>
          </a:xfrm>
        </p:spPr>
        <p:txBody>
          <a:bodyPr>
            <a:normAutofit/>
          </a:bodyPr>
          <a:lstStyle/>
          <a:p>
            <a:r>
              <a:rPr kumimoji="1" lang="zh-TW" altLang="en-US" sz="3600" dirty="0"/>
              <a:t>点的数目代表调用递归函数几次</a:t>
            </a:r>
            <a:endParaRPr kumimoji="1" lang="en-US" altLang="zh-TW" sz="3600" dirty="0"/>
          </a:p>
          <a:p>
            <a:r>
              <a:rPr kumimoji="1" lang="zh-TW" altLang="en-US" sz="3600" dirty="0"/>
              <a:t>边的数目代表枚举的总次数，通常和函式执行时间成正比</a:t>
            </a:r>
            <a:endParaRPr kumimoji="1" lang="zh-TW" alt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圖片 4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76" y="4011930"/>
            <a:ext cx="6700253" cy="2560320"/>
          </a:xfrm>
          <a:prstGeom prst="rect">
            <a:avLst/>
          </a:prstGeom>
        </p:spPr>
      </p:pic>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0D2FE936-01AF-D948-89B0-DB7418CDF43B}"/>
                  </a:ext>
                </a:extLst>
              </p:cNvPr>
              <p:cNvSpPr>
                <a:spLocks noGrp="1"/>
              </p:cNvSpPr>
              <p:nvPr>
                <p:ph idx="1"/>
              </p:nvPr>
            </p:nvSpPr>
            <p:spPr>
              <a:xfrm>
                <a:off x="120576" y="194310"/>
                <a:ext cx="11938074" cy="4486275"/>
              </a:xfrm>
            </p:spPr>
            <p:txBody>
              <a:bodyPr>
                <a:normAutofit/>
              </a:bodyPr>
              <a:lstStyle/>
              <a:p>
                <a:r>
                  <a:rPr kumimoji="1" lang="zh-TW" altLang="en-US" sz="3600" dirty="0"/>
                  <a:t>若每个非终端节点都至少有两个子节点</a:t>
                </a:r>
                <a:r>
                  <a:rPr kumimoji="1" lang="zh-Hant" altLang="en-US" sz="3600" dirty="0"/>
                  <a:t>，</a:t>
                </a:r>
                <a:br>
                  <a:rPr kumimoji="1" lang="en-US" altLang="zh-Hant" sz="3600" dirty="0"/>
                </a:br>
                <a:r>
                  <a:rPr kumimoji="1" lang="zh-TW" altLang="en-US" sz="3600" dirty="0"/>
                  <a:t>则边数</a:t>
                </a:r>
                <a14:m>
                  <m:oMath xmlns:m="http://schemas.openxmlformats.org/officeDocument/2006/math">
                    <m:r>
                      <a:rPr kumimoji="1" lang="en-US" altLang="zh-Hant" sz="3600" i="1" smtClean="0">
                        <a:latin typeface="Cambria Math" panose="02040503050406030204" pitchFamily="18" charset="0"/>
                        <a:ea typeface="Cambria Math" panose="02040503050406030204" pitchFamily="18" charset="0"/>
                      </a:rPr>
                      <m:t>≤</m:t>
                    </m:r>
                    <m:r>
                      <a:rPr kumimoji="1" lang="zh-TW" altLang="en-US" sz="3600" b="0" i="1" smtClean="0">
                        <a:latin typeface="Cambria Math" panose="02040503050406030204" pitchFamily="18" charset="0"/>
                        <a:ea typeface="Cambria Math" panose="02040503050406030204" pitchFamily="18" charset="0"/>
                      </a:rPr>
                      <m:t>终端节点数</m:t>
                    </m:r>
                    <m:r>
                      <a:rPr kumimoji="1" lang="en-US" altLang="zh-Hant" sz="3600" i="1" dirty="0" smtClean="0">
                        <a:latin typeface="Cambria Math" panose="02040503050406030204" pitchFamily="18" charset="0"/>
                        <a:ea typeface="Cambria Math" panose="02040503050406030204" pitchFamily="18" charset="0"/>
                      </a:rPr>
                      <m:t>×</m:t>
                    </m:r>
                    <m:r>
                      <a:rPr kumimoji="1" lang="en-US" altLang="zh-Hant" sz="3600" b="0" i="1" dirty="0" smtClean="0">
                        <a:latin typeface="Cambria Math" panose="02040503050406030204" pitchFamily="18" charset="0"/>
                        <a:ea typeface="Cambria Math" panose="02040503050406030204" pitchFamily="18" charset="0"/>
                      </a:rPr>
                      <m:t>2</m:t>
                    </m:r>
                  </m:oMath>
                </a14:m>
                <a:endParaRPr kumimoji="1" lang="en-US" altLang="zh-TW" sz="3600" dirty="0"/>
              </a:p>
              <a:p>
                <a:r>
                  <a:rPr kumimoji="1" lang="zh-TW" altLang="en-US" sz="3600" dirty="0"/>
                  <a:t>在本题中，终端节点数为 </a:t>
                </a:r>
                <a14:m>
                  <m:oMath xmlns:m="http://schemas.openxmlformats.org/officeDocument/2006/math">
                    <m:nary>
                      <m:naryPr>
                        <m:chr m:val="∏"/>
                        <m:limLoc m:val="subSup"/>
                        <m:ctrlPr>
                          <a:rPr kumimoji="1" lang="en-US" altLang="zh-TW" sz="3600" i="1" smtClean="0">
                            <a:latin typeface="Cambria Math" panose="02040503050406030204" pitchFamily="18" charset="0"/>
                          </a:rPr>
                        </m:ctrlPr>
                      </m:naryPr>
                      <m:sub>
                        <m:r>
                          <m:rPr>
                            <m:brk m:alnAt="25"/>
                          </m:rPr>
                          <a:rPr kumimoji="1" lang="en-US" altLang="zh-TW" sz="3600" b="0" i="1" smtClean="0">
                            <a:latin typeface="Cambria Math" panose="02040503050406030204" pitchFamily="18" charset="0"/>
                          </a:rPr>
                          <m:t>𝑖</m:t>
                        </m:r>
                        <m:r>
                          <a:rPr kumimoji="1" lang="en-US" altLang="zh-TW" sz="3600" b="0" i="1" smtClean="0">
                            <a:latin typeface="Cambria Math" panose="02040503050406030204" pitchFamily="18" charset="0"/>
                          </a:rPr>
                          <m:t>=1</m:t>
                        </m:r>
                      </m:sub>
                      <m:sup>
                        <m:r>
                          <a:rPr kumimoji="1" lang="en-US" altLang="zh-TW" sz="3600" b="0" i="1" smtClean="0">
                            <a:latin typeface="Cambria Math" panose="02040503050406030204" pitchFamily="18" charset="0"/>
                          </a:rPr>
                          <m:t>𝑁</m:t>
                        </m:r>
                      </m:sup>
                      <m:e>
                        <m:sSub>
                          <m:sSubPr>
                            <m:ctrlPr>
                              <a:rPr kumimoji="1" lang="en-US" altLang="zh-TW" sz="3600" i="1" smtClean="0">
                                <a:latin typeface="Cambria Math" panose="02040503050406030204" pitchFamily="18" charset="0"/>
                              </a:rPr>
                            </m:ctrlPr>
                          </m:sSubPr>
                          <m:e>
                            <m:r>
                              <a:rPr kumimoji="1" lang="en-US" altLang="zh-TW" sz="3600" b="0" i="1" smtClean="0">
                                <a:latin typeface="Cambria Math" panose="02040503050406030204" pitchFamily="18" charset="0"/>
                              </a:rPr>
                              <m:t>(</m:t>
                            </m:r>
                            <m:r>
                              <a:rPr kumimoji="1" lang="en-US" altLang="zh-TW" sz="3600" b="0" i="1" smtClean="0">
                                <a:latin typeface="Cambria Math" panose="02040503050406030204" pitchFamily="18" charset="0"/>
                              </a:rPr>
                              <m:t>𝑎</m:t>
                            </m:r>
                          </m:e>
                          <m:sub>
                            <m:r>
                              <a:rPr kumimoji="1" lang="en-US" altLang="zh-TW" sz="3600" b="0" i="1" smtClean="0">
                                <a:latin typeface="Cambria Math" panose="02040503050406030204" pitchFamily="18" charset="0"/>
                              </a:rPr>
                              <m:t>𝑖</m:t>
                            </m:r>
                          </m:sub>
                        </m:sSub>
                        <m:r>
                          <a:rPr kumimoji="1" lang="en-US" altLang="zh-TW" sz="3600" b="0" i="1" smtClean="0">
                            <a:latin typeface="Cambria Math" panose="02040503050406030204" pitchFamily="18" charset="0"/>
                          </a:rPr>
                          <m:t>+1)</m:t>
                        </m:r>
                      </m:e>
                    </m:nary>
                    <m:r>
                      <a:rPr kumimoji="1" lang="en-US" altLang="zh-TW" sz="3600" b="0" i="1" smtClean="0">
                        <a:latin typeface="Cambria Math" panose="02040503050406030204" pitchFamily="18" charset="0"/>
                        <a:ea typeface="Cambria Math" panose="02040503050406030204" pitchFamily="18" charset="0"/>
                      </a:rPr>
                      <m:t>≤32768</m:t>
                    </m:r>
                  </m:oMath>
                </a14:m>
                <a:endParaRPr kumimoji="1" lang="en-US" altLang="zh-TW" sz="3600" dirty="0"/>
              </a:p>
              <a:p>
                <a:r>
                  <a:rPr kumimoji="1" lang="zh-Hant" altLang="en-US" sz="3600" dirty="0"/>
                  <a:t>但本題要輸出所有解，所以</a:t>
                </a:r>
                <a:r>
                  <a:rPr kumimoji="1" lang="zh-TW" altLang="en-US" sz="3600" dirty="0"/>
                  <a:t>总时间复杂度为</a:t>
                </a:r>
                <a:endParaRPr kumimoji="1" lang="en-US" altLang="zh-TW" sz="3600"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TW" sz="3600" b="0" i="0" smtClean="0">
                          <a:latin typeface="Cambria Math" panose="02040503050406030204" pitchFamily="18" charset="0"/>
                        </a:rPr>
                        <m:t>O</m:t>
                      </m:r>
                      <m:r>
                        <a:rPr kumimoji="1" lang="en-US" altLang="zh-TW" sz="3600" b="0" i="0" smtClean="0">
                          <a:latin typeface="Cambria Math" panose="02040503050406030204" pitchFamily="18" charset="0"/>
                        </a:rPr>
                        <m:t>(</m:t>
                      </m:r>
                      <m:r>
                        <m:rPr>
                          <m:sty m:val="p"/>
                        </m:rPr>
                        <a:rPr kumimoji="1" lang="en-US" altLang="zh-TW" sz="3600" b="0" i="0" smtClean="0">
                          <a:latin typeface="Cambria Math" panose="02040503050406030204" pitchFamily="18" charset="0"/>
                        </a:rPr>
                        <m:t>N</m:t>
                      </m:r>
                      <m:r>
                        <a:rPr kumimoji="1" lang="en-US" altLang="zh-TW" sz="3600" b="0" i="1" smtClean="0">
                          <a:latin typeface="Cambria Math" panose="02040503050406030204" pitchFamily="18" charset="0"/>
                          <a:ea typeface="Cambria Math" panose="02040503050406030204" pitchFamily="18" charset="0"/>
                        </a:rPr>
                        <m:t>×</m:t>
                      </m:r>
                      <m:nary>
                        <m:naryPr>
                          <m:chr m:val="∏"/>
                          <m:limLoc m:val="subSup"/>
                          <m:ctrlPr>
                            <a:rPr kumimoji="1" lang="en-US" altLang="zh-TW" sz="3600" i="1" smtClean="0">
                              <a:latin typeface="Cambria Math" panose="02040503050406030204" pitchFamily="18" charset="0"/>
                            </a:rPr>
                          </m:ctrlPr>
                        </m:naryPr>
                        <m:sub>
                          <m:r>
                            <m:rPr>
                              <m:brk m:alnAt="25"/>
                            </m:rPr>
                            <a:rPr kumimoji="1" lang="en-US" altLang="zh-TW" sz="3600" b="0" i="1" smtClean="0">
                              <a:latin typeface="Cambria Math" panose="02040503050406030204" pitchFamily="18" charset="0"/>
                            </a:rPr>
                            <m:t>𝑖</m:t>
                          </m:r>
                          <m:r>
                            <a:rPr kumimoji="1" lang="en-US" altLang="zh-TW" sz="3600" b="0" i="1" smtClean="0">
                              <a:latin typeface="Cambria Math" panose="02040503050406030204" pitchFamily="18" charset="0"/>
                            </a:rPr>
                            <m:t>=1</m:t>
                          </m:r>
                        </m:sub>
                        <m:sup>
                          <m:r>
                            <a:rPr kumimoji="1" lang="en-US" altLang="zh-TW" sz="3600" b="0" i="1" smtClean="0">
                              <a:latin typeface="Cambria Math" panose="02040503050406030204" pitchFamily="18" charset="0"/>
                            </a:rPr>
                            <m:t>𝑁</m:t>
                          </m:r>
                        </m:sup>
                        <m:e>
                          <m:sSub>
                            <m:sSubPr>
                              <m:ctrlPr>
                                <a:rPr kumimoji="1" lang="en-US" altLang="zh-TW" sz="3600" i="1" smtClean="0">
                                  <a:latin typeface="Cambria Math" panose="02040503050406030204" pitchFamily="18" charset="0"/>
                                </a:rPr>
                              </m:ctrlPr>
                            </m:sSubPr>
                            <m:e>
                              <m:r>
                                <a:rPr kumimoji="1" lang="en-US" altLang="zh-TW" sz="3600" b="0" i="1" smtClean="0">
                                  <a:latin typeface="Cambria Math" panose="02040503050406030204" pitchFamily="18" charset="0"/>
                                </a:rPr>
                                <m:t>(</m:t>
                              </m:r>
                              <m:r>
                                <a:rPr kumimoji="1" lang="en-US" altLang="zh-TW" sz="3600" b="0" i="1" smtClean="0">
                                  <a:latin typeface="Cambria Math" panose="02040503050406030204" pitchFamily="18" charset="0"/>
                                </a:rPr>
                                <m:t>𝑎</m:t>
                              </m:r>
                            </m:e>
                            <m:sub>
                              <m:r>
                                <a:rPr kumimoji="1" lang="en-US" altLang="zh-TW" sz="3600" b="0" i="1" smtClean="0">
                                  <a:latin typeface="Cambria Math" panose="02040503050406030204" pitchFamily="18" charset="0"/>
                                </a:rPr>
                                <m:t>𝑖</m:t>
                              </m:r>
                            </m:sub>
                          </m:sSub>
                          <m:r>
                            <a:rPr kumimoji="1" lang="en-US" altLang="zh-TW" sz="3600" b="0" i="1" smtClean="0">
                              <a:latin typeface="Cambria Math" panose="02040503050406030204" pitchFamily="18" charset="0"/>
                            </a:rPr>
                            <m:t>+1)</m:t>
                          </m:r>
                        </m:e>
                      </m:nary>
                      <m:r>
                        <a:rPr kumimoji="1" lang="en-US" altLang="zh-TW" sz="3600" b="0" i="1" smtClean="0">
                          <a:latin typeface="Cambria Math" panose="02040503050406030204" pitchFamily="18" charset="0"/>
                        </a:rPr>
                        <m:t>)</m:t>
                      </m:r>
                    </m:oMath>
                  </m:oMathPara>
                </a14:m>
                <a:endParaRPr kumimoji="1" lang="zh-TW" altLang="en-US" sz="36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20576" y="194310"/>
                <a:ext cx="11938074" cy="4486275"/>
              </a:xfrm>
              <a:blipFill rotWithShape="1">
                <a:blip r:embed="rId2"/>
                <a:stretch>
                  <a:fillRect l="-1168" t="-2254" b="-47887"/>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Dreamoon</a:t>
            </a:r>
            <a:r>
              <a:rPr kumimoji="1" lang="en-US" altLang="zh-TW" dirty="0"/>
              <a:t> and MRT</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6C39F7A4-A822-CA4D-865E-C3B946717E2D}"/>
                  </a:ext>
                </a:extLst>
              </p:cNvPr>
              <p:cNvSpPr>
                <a:spLocks noGrp="1"/>
              </p:cNvSpPr>
              <p:nvPr>
                <p:ph idx="1"/>
              </p:nvPr>
            </p:nvSpPr>
            <p:spPr>
              <a:xfrm>
                <a:off x="838200" y="1825625"/>
                <a:ext cx="10515600" cy="4232275"/>
              </a:xfrm>
            </p:spPr>
            <p:txBody>
              <a:bodyPr>
                <a:normAutofit fontScale="92500"/>
              </a:bodyPr>
              <a:lstStyle/>
              <a:p>
                <a:pPr marL="0" indent="0">
                  <a:buNone/>
                </a:pPr>
                <a:r>
                  <a:rPr kumimoji="1" lang="zh-TW" altLang="en-US" dirty="0"/>
                  <a:t>数</a:t>
                </a:r>
                <a:r>
                  <a:rPr kumimoji="1" lang="zh-Hant" altLang="en-US" dirty="0"/>
                  <a:t>軸</a:t>
                </a:r>
                <a:r>
                  <a:rPr kumimoji="1" lang="zh-TW" altLang="en-US" dirty="0"/>
                  <a:t>上有 </a:t>
                </a:r>
                <a14:m>
                  <m:oMath xmlns:m="http://schemas.openxmlformats.org/officeDocument/2006/math">
                    <m:r>
                      <a:rPr kumimoji="1" lang="en-US" altLang="zh-Hant" b="0" i="1" dirty="0" smtClean="0">
                        <a:latin typeface="Cambria Math" panose="02040503050406030204" pitchFamily="18" charset="0"/>
                      </a:rPr>
                      <m:t>𝑀</m:t>
                    </m:r>
                  </m:oMath>
                </a14:m>
                <a:r>
                  <a:rPr kumimoji="1" lang="en-US" altLang="zh-Hant" dirty="0"/>
                  <a:t> </a:t>
                </a:r>
                <a:r>
                  <a:rPr kumimoji="1" lang="zh-TW" altLang="en-US" dirty="0"/>
                  <a:t>个点</a:t>
                </a:r>
                <a:r>
                  <a:rPr kumimoji="1" lang="en-US" altLang="zh-TW" dirty="0"/>
                  <a:t> </a:t>
                </a:r>
                <a14:m>
                  <m:oMath xmlns:m="http://schemas.openxmlformats.org/officeDocument/2006/math">
                    <m:r>
                      <a:rPr kumimoji="1" lang="en-US" altLang="zh-Hant" i="1" dirty="0" smtClean="0">
                        <a:latin typeface="Cambria Math" panose="02040503050406030204" pitchFamily="18" charset="0"/>
                      </a:rPr>
                      <m:t>𝑎</m:t>
                    </m:r>
                    <m:r>
                      <a:rPr kumimoji="1" lang="en-US" altLang="zh-Hant" i="1" baseline="-25000" dirty="0" smtClean="0">
                        <a:latin typeface="Cambria Math" panose="02040503050406030204" pitchFamily="18" charset="0"/>
                      </a:rPr>
                      <m:t>1</m:t>
                    </m:r>
                  </m:oMath>
                </a14:m>
                <a:r>
                  <a:rPr kumimoji="1" lang="en-US" altLang="zh-Hant" dirty="0"/>
                  <a:t>,</a:t>
                </a:r>
                <a14:m>
                  <m:oMath xmlns:m="http://schemas.openxmlformats.org/officeDocument/2006/math">
                    <m:r>
                      <a:rPr kumimoji="1" lang="en-US" altLang="zh-Hant" i="1" dirty="0" smtClean="0">
                        <a:latin typeface="Cambria Math" panose="02040503050406030204" pitchFamily="18" charset="0"/>
                      </a:rPr>
                      <m:t>𝑎</m:t>
                    </m:r>
                    <m:r>
                      <a:rPr kumimoji="1" lang="en-US" altLang="zh-Hant" i="1" baseline="-25000" dirty="0" smtClean="0">
                        <a:latin typeface="Cambria Math" panose="02040503050406030204" pitchFamily="18" charset="0"/>
                      </a:rPr>
                      <m:t>2</m:t>
                    </m:r>
                  </m:oMath>
                </a14:m>
                <a:r>
                  <a:rPr kumimoji="1" lang="en-US" altLang="zh-Hant" dirty="0"/>
                  <a:t>,…,</a:t>
                </a:r>
                <a14:m>
                  <m:oMath xmlns:m="http://schemas.openxmlformats.org/officeDocument/2006/math">
                    <m:r>
                      <a:rPr kumimoji="1" lang="en-US" altLang="zh-Hant" i="1" dirty="0" smtClean="0">
                        <a:latin typeface="Cambria Math" panose="02040503050406030204" pitchFamily="18" charset="0"/>
                      </a:rPr>
                      <m:t>𝑎</m:t>
                    </m:r>
                    <m:r>
                      <a:rPr kumimoji="1" lang="en-US" altLang="zh-Hant" b="0" i="1" baseline="-25000" dirty="0" smtClean="0">
                        <a:latin typeface="Cambria Math" panose="02040503050406030204" pitchFamily="18" charset="0"/>
                      </a:rPr>
                      <m:t>𝑀</m:t>
                    </m:r>
                  </m:oMath>
                </a14:m>
                <a:r>
                  <a:rPr kumimoji="1" lang="en-US" altLang="zh-Hant" baseline="-25000" dirty="0"/>
                  <a:t> </a:t>
                </a:r>
                <a:r>
                  <a:rPr kumimoji="1" lang="zh-Hant" altLang="en-US" dirty="0"/>
                  <a:t>，</a:t>
                </a:r>
                <a:r>
                  <a:rPr kumimoji="1" lang="zh-TW" altLang="en-US" dirty="0"/>
                  <a:t>另有一数列 </a:t>
                </a:r>
                <a:r>
                  <a:rPr kumimoji="1" lang="en-US" altLang="zh-Hant" dirty="0"/>
                  <a:t>p</a:t>
                </a:r>
                <a:r>
                  <a:rPr kumimoji="1" lang="en-US" altLang="zh-Hant" baseline="-25000" dirty="0"/>
                  <a:t>1</a:t>
                </a:r>
                <a:r>
                  <a:rPr kumimoji="1" lang="en-US" altLang="zh-Hant" dirty="0"/>
                  <a:t>,p</a:t>
                </a:r>
                <a:r>
                  <a:rPr kumimoji="1" lang="en-US" altLang="zh-Hant" baseline="-25000" dirty="0"/>
                  <a:t>2</a:t>
                </a:r>
                <a:r>
                  <a:rPr kumimoji="1" lang="en-US" altLang="zh-Hant" dirty="0"/>
                  <a:t>,…,p</a:t>
                </a:r>
                <a:r>
                  <a:rPr kumimoji="1" lang="en-US" altLang="zh-Hant" baseline="-25000" dirty="0"/>
                  <a:t>n+1</a:t>
                </a:r>
                <a:r>
                  <a:rPr kumimoji="1" lang="en-US" altLang="zh-Hant" dirty="0"/>
                  <a:t>(</a:t>
                </a:r>
                <a14:m>
                  <m:oMath xmlns:m="http://schemas.openxmlformats.org/officeDocument/2006/math">
                    <m:r>
                      <a:rPr kumimoji="1" lang="en-US" altLang="zh-Hant" b="0" i="1" smtClean="0">
                        <a:latin typeface="Cambria Math" panose="02040503050406030204" pitchFamily="18" charset="0"/>
                      </a:rPr>
                      <m:t>1</m:t>
                    </m:r>
                    <m:r>
                      <a:rPr kumimoji="1" lang="en-US" altLang="zh-Hant" b="0" i="1" smtClean="0">
                        <a:latin typeface="Cambria Math" panose="02040503050406030204" pitchFamily="18" charset="0"/>
                        <a:ea typeface="Cambria Math" panose="02040503050406030204" pitchFamily="18" charset="0"/>
                      </a:rPr>
                      <m:t>≤</m:t>
                    </m:r>
                    <m:sSub>
                      <m:sSubPr>
                        <m:ctrlPr>
                          <a:rPr kumimoji="1" lang="en-US" altLang="zh-Hant" b="0" i="1" smtClean="0">
                            <a:latin typeface="Cambria Math" panose="02040503050406030204" pitchFamily="18" charset="0"/>
                            <a:ea typeface="Cambria Math" panose="02040503050406030204" pitchFamily="18" charset="0"/>
                          </a:rPr>
                        </m:ctrlPr>
                      </m:sSubPr>
                      <m:e>
                        <m:r>
                          <a:rPr kumimoji="1" lang="en-US" altLang="zh-Hant" b="0" i="1" smtClean="0">
                            <a:latin typeface="Cambria Math" panose="02040503050406030204" pitchFamily="18" charset="0"/>
                            <a:ea typeface="Cambria Math" panose="02040503050406030204" pitchFamily="18" charset="0"/>
                          </a:rPr>
                          <m:t>𝑝</m:t>
                        </m:r>
                      </m:e>
                      <m:sub>
                        <m:r>
                          <a:rPr kumimoji="1" lang="en-US" altLang="zh-Hant" b="0" i="1" smtClean="0">
                            <a:latin typeface="Cambria Math" panose="02040503050406030204" pitchFamily="18" charset="0"/>
                            <a:ea typeface="Cambria Math" panose="02040503050406030204" pitchFamily="18" charset="0"/>
                          </a:rPr>
                          <m:t>𝑖</m:t>
                        </m:r>
                      </m:sub>
                    </m:sSub>
                    <m:r>
                      <a:rPr kumimoji="1" lang="en-US" altLang="zh-Hant" b="0" i="1" smtClean="0">
                        <a:latin typeface="Cambria Math" panose="02040503050406030204" pitchFamily="18" charset="0"/>
                        <a:ea typeface="Cambria Math" panose="02040503050406030204" pitchFamily="18" charset="0"/>
                      </a:rPr>
                      <m:t>≤</m:t>
                    </m:r>
                    <m:r>
                      <a:rPr kumimoji="1" lang="en-US" altLang="zh-Hant" b="0" i="1" smtClean="0">
                        <a:latin typeface="Cambria Math" panose="02040503050406030204" pitchFamily="18" charset="0"/>
                        <a:ea typeface="Cambria Math" panose="02040503050406030204" pitchFamily="18" charset="0"/>
                      </a:rPr>
                      <m:t>𝑀</m:t>
                    </m:r>
                  </m:oMath>
                </a14:m>
                <a:r>
                  <a:rPr kumimoji="1" lang="en-US" altLang="zh-Hant" dirty="0"/>
                  <a:t>)</a:t>
                </a:r>
                <a:r>
                  <a:rPr kumimoji="1" lang="zh-Hant" altLang="en-US" dirty="0"/>
                  <a:t>。</a:t>
                </a:r>
                <a:endParaRPr kumimoji="1" lang="en-US" altLang="zh-Hant" dirty="0"/>
              </a:p>
              <a:p>
                <a:pPr marL="0" indent="0">
                  <a:buNone/>
                </a:pPr>
                <a:r>
                  <a:rPr kumimoji="1" lang="zh-Hant" altLang="en-US" dirty="0"/>
                  <a:t>給定 </a:t>
                </a:r>
                <a:r>
                  <a:rPr kumimoji="1" lang="en-US" altLang="zh-Hant" dirty="0"/>
                  <a:t>d</a:t>
                </a:r>
                <a:r>
                  <a:rPr kumimoji="1" lang="en-US" altLang="zh-Hant" baseline="-25000" dirty="0"/>
                  <a:t>1</a:t>
                </a:r>
                <a:r>
                  <a:rPr kumimoji="1" lang="en-US" altLang="zh-Hant" dirty="0"/>
                  <a:t>,d</a:t>
                </a:r>
                <a:r>
                  <a:rPr kumimoji="1" lang="en-US" altLang="zh-Hant" baseline="-25000" dirty="0"/>
                  <a:t>2</a:t>
                </a:r>
                <a:r>
                  <a:rPr kumimoji="1" lang="en-US" altLang="zh-Hant" dirty="0"/>
                  <a:t>,…,</a:t>
                </a:r>
                <a:r>
                  <a:rPr kumimoji="1" lang="en-US" altLang="zh-Hant" dirty="0" err="1"/>
                  <a:t>dn</a:t>
                </a:r>
                <a:r>
                  <a:rPr kumimoji="1" lang="zh-Hant" altLang="en-US" dirty="0"/>
                  <a:t>，</a:t>
                </a:r>
                <a:r>
                  <a:rPr kumimoji="1" lang="zh-TW" altLang="en-US" dirty="0"/>
                  <a:t>对于所有 </a:t>
                </a:r>
                <a:r>
                  <a:rPr kumimoji="1" lang="en-US" altLang="zh-TW" dirty="0" err="1"/>
                  <a:t>i</a:t>
                </a:r>
                <a:r>
                  <a:rPr kumimoji="1" lang="en-US" altLang="zh-Hant" dirty="0"/>
                  <a:t> (</a:t>
                </a:r>
                <a14:m>
                  <m:oMath xmlns:m="http://schemas.openxmlformats.org/officeDocument/2006/math">
                    <m:r>
                      <a:rPr kumimoji="1" lang="en-US" altLang="zh-Hant" b="0" i="1" smtClean="0">
                        <a:latin typeface="Cambria Math" panose="02040503050406030204" pitchFamily="18" charset="0"/>
                      </a:rPr>
                      <m:t>1</m:t>
                    </m:r>
                    <m:r>
                      <a:rPr kumimoji="1" lang="en-US" altLang="zh-Hant" b="0" i="1" smtClean="0">
                        <a:latin typeface="Cambria Math" panose="02040503050406030204" pitchFamily="18" charset="0"/>
                        <a:ea typeface="Cambria Math" panose="02040503050406030204" pitchFamily="18" charset="0"/>
                      </a:rPr>
                      <m:t>≤</m:t>
                    </m:r>
                    <m:r>
                      <a:rPr kumimoji="1" lang="en-US" altLang="zh-Hant" b="0" i="1" smtClean="0">
                        <a:latin typeface="Cambria Math" panose="02040503050406030204" pitchFamily="18" charset="0"/>
                        <a:ea typeface="Cambria Math" panose="02040503050406030204" pitchFamily="18" charset="0"/>
                      </a:rPr>
                      <m:t>𝑖</m:t>
                    </m:r>
                    <m:r>
                      <a:rPr kumimoji="1" lang="en-US" altLang="zh-Hant" b="0" i="1" smtClean="0">
                        <a:latin typeface="Cambria Math" panose="02040503050406030204" pitchFamily="18" charset="0"/>
                        <a:ea typeface="Cambria Math" panose="02040503050406030204" pitchFamily="18" charset="0"/>
                      </a:rPr>
                      <m:t>≤</m:t>
                    </m:r>
                    <m:r>
                      <a:rPr kumimoji="1" lang="en-US" altLang="zh-Hant" b="0" i="1" smtClean="0">
                        <a:latin typeface="Cambria Math" panose="02040503050406030204" pitchFamily="18" charset="0"/>
                        <a:ea typeface="Cambria Math" panose="02040503050406030204" pitchFamily="18" charset="0"/>
                      </a:rPr>
                      <m:t>𝑛</m:t>
                    </m:r>
                  </m:oMath>
                </a14:m>
                <a:r>
                  <a:rPr kumimoji="1" lang="en-US" altLang="zh-Hant" dirty="0"/>
                  <a:t>)</a:t>
                </a:r>
                <a:r>
                  <a:rPr kumimoji="1" lang="zh-Hant" altLang="en-US" dirty="0"/>
                  <a:t>，已知</a:t>
                </a:r>
                <a14:m>
                  <m:oMath xmlns:m="http://schemas.openxmlformats.org/officeDocument/2006/math">
                    <m:d>
                      <m:dPr>
                        <m:begChr m:val="|"/>
                        <m:endChr m:val="|"/>
                        <m:ctrlPr>
                          <a:rPr kumimoji="1" lang="en-US" altLang="zh-Hant" i="1" smtClean="0">
                            <a:latin typeface="Cambria Math" panose="02040503050406030204" pitchFamily="18" charset="0"/>
                          </a:rPr>
                        </m:ctrlPr>
                      </m:dPr>
                      <m:e>
                        <m:sSub>
                          <m:sSubPr>
                            <m:ctrlPr>
                              <a:rPr kumimoji="1" lang="en-US" altLang="zh-Hant" i="1" smtClean="0">
                                <a:latin typeface="Cambria Math" panose="02040503050406030204" pitchFamily="18" charset="0"/>
                              </a:rPr>
                            </m:ctrlPr>
                          </m:sSubPr>
                          <m:e>
                            <m:r>
                              <a:rPr kumimoji="1" lang="en-US" altLang="zh-Hant" b="0" i="1" smtClean="0">
                                <a:latin typeface="Cambria Math" panose="02040503050406030204" pitchFamily="18" charset="0"/>
                              </a:rPr>
                              <m:t>𝑎</m:t>
                            </m:r>
                          </m:e>
                          <m:sub>
                            <m:sSub>
                              <m:sSubPr>
                                <m:ctrlPr>
                                  <a:rPr kumimoji="1" lang="en-US" altLang="zh-Hant" i="1" smtClean="0">
                                    <a:latin typeface="Cambria Math" panose="02040503050406030204" pitchFamily="18" charset="0"/>
                                  </a:rPr>
                                </m:ctrlPr>
                              </m:sSubPr>
                              <m:e>
                                <m:r>
                                  <a:rPr kumimoji="1" lang="en-US" altLang="zh-Hant" b="0" i="1" smtClean="0">
                                    <a:latin typeface="Cambria Math" panose="02040503050406030204" pitchFamily="18" charset="0"/>
                                  </a:rPr>
                                  <m:t>𝑝</m:t>
                                </m:r>
                              </m:e>
                              <m:sub>
                                <m:r>
                                  <a:rPr kumimoji="1" lang="en-US" altLang="zh-Hant" b="0" i="1" smtClean="0">
                                    <a:latin typeface="Cambria Math" panose="02040503050406030204" pitchFamily="18" charset="0"/>
                                  </a:rPr>
                                  <m:t>𝑖</m:t>
                                </m:r>
                                <m:r>
                                  <a:rPr kumimoji="1" lang="en-US" altLang="zh-Hant" b="0" i="1" smtClean="0">
                                    <a:latin typeface="Cambria Math" panose="02040503050406030204" pitchFamily="18" charset="0"/>
                                  </a:rPr>
                                  <m:t>+1</m:t>
                                </m:r>
                              </m:sub>
                            </m:sSub>
                          </m:sub>
                        </m:sSub>
                        <m:r>
                          <a:rPr kumimoji="1" lang="en-US" altLang="zh-Hant" b="0" i="1" smtClean="0">
                            <a:latin typeface="Cambria Math" panose="02040503050406030204" pitchFamily="18" charset="0"/>
                          </a:rPr>
                          <m:t>−</m:t>
                        </m:r>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𝑎</m:t>
                            </m:r>
                          </m:e>
                          <m:sub>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𝑝</m:t>
                                </m:r>
                              </m:e>
                              <m:sub>
                                <m:r>
                                  <a:rPr kumimoji="1" lang="en-US" altLang="zh-Hant" i="1">
                                    <a:latin typeface="Cambria Math" panose="02040503050406030204" pitchFamily="18" charset="0"/>
                                  </a:rPr>
                                  <m:t>𝑖</m:t>
                                </m:r>
                              </m:sub>
                            </m:sSub>
                          </m:sub>
                        </m:sSub>
                      </m:e>
                    </m:d>
                    <m:r>
                      <a:rPr kumimoji="1" lang="en-US" altLang="zh-Hant" b="0" i="1" smtClean="0">
                        <a:latin typeface="Cambria Math" panose="02040503050406030204" pitchFamily="18" charset="0"/>
                      </a:rPr>
                      <m:t>= </m:t>
                    </m:r>
                    <m:sSub>
                      <m:sSubPr>
                        <m:ctrlPr>
                          <a:rPr kumimoji="1" lang="en-US" altLang="zh-Hant" b="0" i="1" smtClean="0">
                            <a:latin typeface="Cambria Math" panose="02040503050406030204" pitchFamily="18" charset="0"/>
                          </a:rPr>
                        </m:ctrlPr>
                      </m:sSubPr>
                      <m:e>
                        <m:r>
                          <a:rPr kumimoji="1" lang="en-US" altLang="zh-Hant" b="0" i="1" smtClean="0">
                            <a:latin typeface="Cambria Math" panose="02040503050406030204" pitchFamily="18" charset="0"/>
                          </a:rPr>
                          <m:t>𝑑</m:t>
                        </m:r>
                      </m:e>
                      <m:sub>
                        <m:r>
                          <a:rPr kumimoji="1" lang="en-US" altLang="zh-Hant" b="0" i="1" smtClean="0">
                            <a:latin typeface="Cambria Math" panose="02040503050406030204" pitchFamily="18" charset="0"/>
                          </a:rPr>
                          <m:t>𝑖</m:t>
                        </m:r>
                      </m:sub>
                    </m:sSub>
                  </m:oMath>
                </a14:m>
                <a:r>
                  <a:rPr kumimoji="1" lang="zh-Hant" altLang="en-US" dirty="0"/>
                  <a:t>，</a:t>
                </a:r>
                <a:r>
                  <a:rPr kumimoji="1" lang="zh-TW" altLang="en-US" dirty="0"/>
                  <a:t>求 </a:t>
                </a:r>
                <a14:m>
                  <m:oMath xmlns:m="http://schemas.openxmlformats.org/officeDocument/2006/math">
                    <m:r>
                      <a:rPr kumimoji="1" lang="en-US" altLang="zh-TW" b="0" i="1" smtClean="0">
                        <a:latin typeface="Cambria Math" panose="02040503050406030204" pitchFamily="18" charset="0"/>
                      </a:rPr>
                      <m:t>𝑀</m:t>
                    </m:r>
                  </m:oMath>
                </a14:m>
                <a:r>
                  <a:rPr kumimoji="1" lang="en-US" altLang="zh-Hant" dirty="0"/>
                  <a:t> </a:t>
                </a:r>
                <a:r>
                  <a:rPr kumimoji="1" lang="zh-TW" altLang="en-US" dirty="0"/>
                  <a:t>的最小可能值</a:t>
                </a:r>
                <a:r>
                  <a:rPr kumimoji="1" lang="zh-Hant" altLang="en-US" dirty="0"/>
                  <a:t>。</a:t>
                </a:r>
                <a:r>
                  <a:rPr kumimoji="1" lang="en-US" altLang="zh-Hant" dirty="0"/>
                  <a:t>(</a:t>
                </a:r>
                <a14:m>
                  <m:oMath xmlns:m="http://schemas.openxmlformats.org/officeDocument/2006/math">
                    <m:r>
                      <m:rPr>
                        <m:sty m:val="p"/>
                      </m:rPr>
                      <a:rPr kumimoji="1" lang="en-US" altLang="zh-Hant" b="0" i="0" smtClean="0">
                        <a:latin typeface="Cambria Math" panose="02040503050406030204" pitchFamily="18" charset="0"/>
                        <a:ea typeface="Cambria Math" panose="02040503050406030204" pitchFamily="18" charset="0"/>
                      </a:rPr>
                      <m:t>n</m:t>
                    </m:r>
                    <m:r>
                      <a:rPr kumimoji="1" lang="en-US" altLang="zh-Hant" b="0" i="1" smtClean="0">
                        <a:latin typeface="Cambria Math" panose="02040503050406030204" pitchFamily="18" charset="0"/>
                        <a:ea typeface="Cambria Math" panose="02040503050406030204" pitchFamily="18" charset="0"/>
                      </a:rPr>
                      <m:t>≤25,1≤</m:t>
                    </m:r>
                    <m:sSub>
                      <m:sSubPr>
                        <m:ctrlPr>
                          <a:rPr kumimoji="1" lang="en-US" altLang="zh-Hant" b="0" i="1" smtClean="0">
                            <a:latin typeface="Cambria Math" panose="02040503050406030204" pitchFamily="18" charset="0"/>
                            <a:ea typeface="Cambria Math" panose="02040503050406030204" pitchFamily="18" charset="0"/>
                          </a:rPr>
                        </m:ctrlPr>
                      </m:sSubPr>
                      <m:e>
                        <m:r>
                          <a:rPr kumimoji="1" lang="en-US" altLang="zh-Hant" b="0" i="1" smtClean="0">
                            <a:latin typeface="Cambria Math" panose="02040503050406030204" pitchFamily="18" charset="0"/>
                            <a:ea typeface="Cambria Math" panose="02040503050406030204" pitchFamily="18" charset="0"/>
                          </a:rPr>
                          <m:t>𝑑</m:t>
                        </m:r>
                      </m:e>
                      <m:sub>
                        <m:r>
                          <a:rPr kumimoji="1" lang="en-US" altLang="zh-Hant" b="0" i="1" smtClean="0">
                            <a:latin typeface="Cambria Math" panose="02040503050406030204" pitchFamily="18" charset="0"/>
                            <a:ea typeface="Cambria Math" panose="02040503050406030204" pitchFamily="18" charset="0"/>
                          </a:rPr>
                          <m:t>𝑖</m:t>
                        </m:r>
                      </m:sub>
                    </m:sSub>
                    <m:r>
                      <a:rPr kumimoji="1" lang="en-US" altLang="zh-Hant" b="0" i="1" smtClean="0">
                        <a:latin typeface="Cambria Math" panose="02040503050406030204" pitchFamily="18" charset="0"/>
                        <a:ea typeface="Cambria Math" panose="02040503050406030204" pitchFamily="18" charset="0"/>
                      </a:rPr>
                      <m:t>≤</m:t>
                    </m:r>
                    <m:sSup>
                      <m:sSupPr>
                        <m:ctrlPr>
                          <a:rPr kumimoji="1" lang="en-US" altLang="zh-Hant" b="0" i="1" smtClean="0">
                            <a:latin typeface="Cambria Math" panose="02040503050406030204" pitchFamily="18" charset="0"/>
                            <a:ea typeface="Cambria Math" panose="02040503050406030204" pitchFamily="18" charset="0"/>
                          </a:rPr>
                        </m:ctrlPr>
                      </m:sSupPr>
                      <m:e>
                        <m:r>
                          <a:rPr kumimoji="1" lang="en-US" altLang="zh-Hant" b="0" i="1" smtClean="0">
                            <a:latin typeface="Cambria Math" panose="02040503050406030204" pitchFamily="18" charset="0"/>
                            <a:ea typeface="Cambria Math" panose="02040503050406030204" pitchFamily="18" charset="0"/>
                          </a:rPr>
                          <m:t>10</m:t>
                        </m:r>
                      </m:e>
                      <m:sup>
                        <m:r>
                          <a:rPr kumimoji="1" lang="en-US" altLang="zh-Hant" b="0" i="1" smtClean="0">
                            <a:latin typeface="Cambria Math" panose="02040503050406030204" pitchFamily="18" charset="0"/>
                            <a:ea typeface="Cambria Math" panose="02040503050406030204" pitchFamily="18" charset="0"/>
                          </a:rPr>
                          <m:t>5</m:t>
                        </m:r>
                      </m:sup>
                    </m:sSup>
                  </m:oMath>
                </a14:m>
                <a:r>
                  <a:rPr kumimoji="1" lang="en-US" altLang="zh-Hant" dirty="0"/>
                  <a:t>)</a:t>
                </a:r>
                <a:endParaRPr kumimoji="1"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232275"/>
              </a:xfrm>
              <a:blipFill rotWithShape="1">
                <a:blip r:embed="rId1"/>
                <a:stretch>
                  <a:fillRect l="-2292" t="-3604" r="-483"/>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575310" y="5931227"/>
            <a:ext cx="11041380" cy="523220"/>
          </a:xfrm>
          <a:prstGeom prst="rect">
            <a:avLst/>
          </a:prstGeom>
          <a:noFill/>
        </p:spPr>
        <p:txBody>
          <a:bodyPr wrap="square" rtlCol="0">
            <a:spAutoFit/>
          </a:bodyPr>
          <a:lstStyle/>
          <a:p>
            <a:r>
              <a:rPr kumimoji="1" lang="en-US" altLang="zh-TW" sz="2800" dirty="0">
                <a:hlinkClick r:id="rId2"/>
              </a:rPr>
              <a:t>http://codeforces.com/group/gRkn7bDfsN/contest/212299/problem/B</a:t>
            </a:r>
            <a:endParaRPr kumimoji="1" lang="zh-TW"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Dreamoon</a:t>
            </a:r>
            <a:r>
              <a:rPr kumimoji="1" lang="en-US" altLang="zh-TW" dirty="0"/>
              <a:t> and MRT</a:t>
            </a:r>
            <a:endParaRPr kumimoji="1" lang="zh-TW" altLang="en-US" dirty="0"/>
          </a:p>
        </p:txBody>
      </p:sp>
      <p:sp>
        <p:nvSpPr>
          <p:cNvPr id="4" name="文字方塊 3"/>
          <p:cNvSpPr txBox="1"/>
          <p:nvPr/>
        </p:nvSpPr>
        <p:spPr>
          <a:xfrm>
            <a:off x="640080" y="5931227"/>
            <a:ext cx="11041380" cy="523220"/>
          </a:xfrm>
          <a:prstGeom prst="rect">
            <a:avLst/>
          </a:prstGeom>
          <a:noFill/>
        </p:spPr>
        <p:txBody>
          <a:bodyPr wrap="square" rtlCol="0">
            <a:spAutoFit/>
          </a:bodyPr>
          <a:lstStyle/>
          <a:p>
            <a:r>
              <a:rPr kumimoji="1" lang="en-US" altLang="zh-TW" sz="2800" dirty="0">
                <a:hlinkClick r:id="rId1"/>
              </a:rPr>
              <a:t>http://codeforces.com/group/gRkn7bDfsN/contest/212299/problem/B</a:t>
            </a:r>
            <a:endParaRPr kumimoji="1" lang="zh-TW" altLang="en-US" sz="2800" dirty="0"/>
          </a:p>
        </p:txBody>
      </p:sp>
      <p:sp>
        <p:nvSpPr>
          <p:cNvPr id="7" name="內容版面配置區 2"/>
          <p:cNvSpPr>
            <a:spLocks noGrp="1"/>
          </p:cNvSpPr>
          <p:nvPr>
            <p:ph idx="1"/>
          </p:nvPr>
        </p:nvSpPr>
        <p:spPr>
          <a:xfrm>
            <a:off x="838200" y="1596073"/>
            <a:ext cx="3093720" cy="2301557"/>
          </a:xfrm>
        </p:spPr>
        <p:txBody>
          <a:bodyPr>
            <a:normAutofit lnSpcReduction="10000"/>
          </a:bodyPr>
          <a:lstStyle/>
          <a:p>
            <a:pPr marL="0" indent="0">
              <a:buNone/>
            </a:pPr>
            <a:r>
              <a:rPr lang="zh-TW" altLang="en-US" dirty="0"/>
              <a:t>样例输入 </a:t>
            </a:r>
            <a:r>
              <a:rPr lang="en-US" altLang="zh-TW" dirty="0"/>
              <a:t>1</a:t>
            </a:r>
            <a:r>
              <a:rPr lang="en-US" altLang="en-US" dirty="0"/>
              <a:t>：</a:t>
            </a:r>
            <a:endParaRPr lang="en-US" altLang="en-US" dirty="0"/>
          </a:p>
          <a:p>
            <a:pPr marL="0" indent="0">
              <a:buNone/>
            </a:pPr>
            <a:r>
              <a:rPr lang="en-US" altLang="zh-TW" dirty="0"/>
              <a:t>5</a:t>
            </a:r>
            <a:br>
              <a:rPr lang="en-US" altLang="zh-TW" dirty="0"/>
            </a:br>
            <a:r>
              <a:rPr lang="en-US" altLang="zh-TW" dirty="0"/>
              <a:t>1 2 4 6 1</a:t>
            </a:r>
            <a:endParaRPr kumimoji="1" lang="en-US" altLang="zh-TW" dirty="0"/>
          </a:p>
        </p:txBody>
      </p:sp>
      <p:sp>
        <p:nvSpPr>
          <p:cNvPr id="8" name="內容版面配置區 2"/>
          <p:cNvSpPr txBox="1"/>
          <p:nvPr/>
        </p:nvSpPr>
        <p:spPr>
          <a:xfrm>
            <a:off x="4434840" y="1629260"/>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a:t>
            </a:r>
            <a:r>
              <a:rPr lang="en-US" altLang="en-US" dirty="0"/>
              <a:t>出 1：</a:t>
            </a:r>
            <a:endParaRPr lang="en-US" altLang="en-US" dirty="0"/>
          </a:p>
          <a:p>
            <a:pPr marL="0" indent="0">
              <a:buFont typeface="Wingdings" panose="05000000000000000000" pitchFamily="2" charset="2"/>
              <a:buNone/>
            </a:pPr>
            <a:r>
              <a:rPr kumimoji="1" lang="en-US" altLang="zh-TW" dirty="0"/>
              <a:t>4</a:t>
            </a:r>
            <a:endParaRPr kumimoji="1" lang="en-US" altLang="zh-TW" dirty="0"/>
          </a:p>
        </p:txBody>
      </p:sp>
      <p:sp>
        <p:nvSpPr>
          <p:cNvPr id="9" name="內容版面配置區 2"/>
          <p:cNvSpPr txBox="1"/>
          <p:nvPr/>
        </p:nvSpPr>
        <p:spPr>
          <a:xfrm>
            <a:off x="838200" y="3724285"/>
            <a:ext cx="3318510" cy="2301557"/>
          </a:xfrm>
          <a:prstGeom prst="rect">
            <a:avLst/>
          </a:prstGeom>
        </p:spPr>
        <p:txBody>
          <a:bodyPr vert="horz" lIns="91440" tIns="45720" rIns="91440" bIns="45720" rtlCol="0">
            <a:normAutofit fontScale="85000"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样例输入 </a:t>
            </a:r>
            <a:r>
              <a:rPr lang="en-US" altLang="zh-TW" dirty="0"/>
              <a:t>2</a:t>
            </a:r>
            <a:r>
              <a:rPr lang="en-US" altLang="en-US" dirty="0"/>
              <a:t>：</a:t>
            </a:r>
            <a:endParaRPr lang="en-US" altLang="en-US" dirty="0"/>
          </a:p>
          <a:p>
            <a:pPr marL="0" indent="0">
              <a:buNone/>
            </a:pPr>
            <a:r>
              <a:rPr lang="en-US" altLang="zh-TW" dirty="0"/>
              <a:t>5</a:t>
            </a:r>
            <a:br>
              <a:rPr lang="en-US" altLang="zh-TW" dirty="0"/>
            </a:br>
            <a:r>
              <a:rPr lang="en-US" altLang="zh-TW" dirty="0"/>
              <a:t>10 10 10 10 10</a:t>
            </a:r>
            <a:endParaRPr kumimoji="1" lang="en-US" altLang="zh-TW" dirty="0"/>
          </a:p>
        </p:txBody>
      </p:sp>
      <p:sp>
        <p:nvSpPr>
          <p:cNvPr id="10" name="內容版面配置區 2"/>
          <p:cNvSpPr txBox="1"/>
          <p:nvPr/>
        </p:nvSpPr>
        <p:spPr>
          <a:xfrm>
            <a:off x="4434840" y="3724285"/>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a:t>
            </a:r>
            <a:r>
              <a:rPr lang="en-US" altLang="en-US" dirty="0"/>
              <a:t>出 2：</a:t>
            </a:r>
            <a:endParaRPr lang="en-US" altLang="en-US" dirty="0"/>
          </a:p>
          <a:p>
            <a:pPr marL="0" indent="0">
              <a:buFont typeface="Wingdings" panose="05000000000000000000" pitchFamily="2" charset="2"/>
              <a:buNone/>
            </a:pPr>
            <a:r>
              <a:rPr kumimoji="1" lang="en-US" altLang="zh-TW" dirty="0"/>
              <a:t>2</a:t>
            </a:r>
            <a:endParaRPr kumimoji="1" lang="en-US" altLang="zh-TW"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Dreamoon</a:t>
            </a:r>
            <a:r>
              <a:rPr kumimoji="1" lang="en-US" altLang="zh-TW" dirty="0"/>
              <a:t> and MRT</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6C39F7A4-A822-CA4D-865E-C3B946717E2D}"/>
                  </a:ext>
                </a:extLst>
              </p:cNvPr>
              <p:cNvSpPr>
                <a:spLocks noGrp="1"/>
              </p:cNvSpPr>
              <p:nvPr>
                <p:ph idx="1"/>
              </p:nvPr>
            </p:nvSpPr>
            <p:spPr>
              <a:xfrm>
                <a:off x="838200" y="1825625"/>
                <a:ext cx="10515600" cy="4232275"/>
              </a:xfrm>
            </p:spPr>
            <p:txBody>
              <a:bodyPr>
                <a:normAutofit/>
              </a:bodyPr>
              <a:lstStyle/>
              <a:p>
                <a:pPr marL="0" indent="0">
                  <a:buNone/>
                </a:pPr>
                <a:r>
                  <a:rPr kumimoji="1" lang="zh-Hant" altLang="en-US" dirty="0"/>
                  <a:t>基本思路：</a:t>
                </a:r>
                <a:r>
                  <a:rPr kumimoji="1" lang="zh-TW" altLang="en-US" dirty="0"/>
                  <a:t>枚举</a:t>
                </a:r>
                <a14:m>
                  <m:oMath xmlns:m="http://schemas.openxmlformats.org/officeDocument/2006/math">
                    <m:r>
                      <a:rPr kumimoji="1" lang="en-US" altLang="zh-Hant" b="0" i="0" smtClean="0">
                        <a:latin typeface="Cambria Math" panose="02040503050406030204" pitchFamily="18" charset="0"/>
                      </a:rPr>
                      <m:t> </m:t>
                    </m:r>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𝑎</m:t>
                        </m:r>
                      </m:e>
                      <m:sub>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𝑝</m:t>
                            </m:r>
                          </m:e>
                          <m:sub>
                            <m:r>
                              <a:rPr kumimoji="1" lang="en-US" altLang="zh-Hant" i="1">
                                <a:latin typeface="Cambria Math" panose="02040503050406030204" pitchFamily="18" charset="0"/>
                              </a:rPr>
                              <m:t>𝑖</m:t>
                            </m:r>
                            <m:r>
                              <a:rPr kumimoji="1" lang="en-US" altLang="zh-Hant" i="1">
                                <a:latin typeface="Cambria Math" panose="02040503050406030204" pitchFamily="18" charset="0"/>
                              </a:rPr>
                              <m:t>+1</m:t>
                            </m:r>
                          </m:sub>
                        </m:sSub>
                      </m:sub>
                    </m:sSub>
                    <m:r>
                      <a:rPr kumimoji="1" lang="en-US" altLang="zh-Hant" b="0" i="1" smtClean="0">
                        <a:latin typeface="Cambria Math" panose="02040503050406030204" pitchFamily="18" charset="0"/>
                      </a:rPr>
                      <m:t> </m:t>
                    </m:r>
                    <m:r>
                      <a:rPr kumimoji="1" lang="zh-Hant" altLang="en-US" i="1" smtClean="0">
                        <a:latin typeface="Cambria Math" panose="02040503050406030204" pitchFamily="18" charset="0"/>
                      </a:rPr>
                      <m:t>是在</m:t>
                    </m:r>
                    <m:r>
                      <a:rPr kumimoji="1" lang="en-US" altLang="zh-Hant" b="0" i="1" smtClean="0">
                        <a:latin typeface="Cambria Math" panose="02040503050406030204" pitchFamily="18" charset="0"/>
                      </a:rPr>
                      <m:t> </m:t>
                    </m:r>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𝑎</m:t>
                        </m:r>
                      </m:e>
                      <m:sub>
                        <m:sSub>
                          <m:sSubPr>
                            <m:ctrlPr>
                              <a:rPr kumimoji="1" lang="en-US" altLang="zh-Hant" i="1">
                                <a:latin typeface="Cambria Math" panose="02040503050406030204" pitchFamily="18" charset="0"/>
                              </a:rPr>
                            </m:ctrlPr>
                          </m:sSubPr>
                          <m:e>
                            <m:r>
                              <a:rPr kumimoji="1" lang="en-US" altLang="zh-Hant" i="1">
                                <a:latin typeface="Cambria Math" panose="02040503050406030204" pitchFamily="18" charset="0"/>
                              </a:rPr>
                              <m:t>𝑝</m:t>
                            </m:r>
                          </m:e>
                          <m:sub>
                            <m:r>
                              <a:rPr kumimoji="1" lang="en-US" altLang="zh-Hant" i="1">
                                <a:latin typeface="Cambria Math" panose="02040503050406030204" pitchFamily="18" charset="0"/>
                              </a:rPr>
                              <m:t>𝑖</m:t>
                            </m:r>
                          </m:sub>
                        </m:sSub>
                      </m:sub>
                    </m:sSub>
                  </m:oMath>
                </a14:m>
                <a:r>
                  <a:rPr kumimoji="1" lang="zh-TW" altLang="en-US" dirty="0"/>
                  <a:t>的左边或右边</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232275"/>
              </a:xfrm>
              <a:blipFill rotWithShape="1">
                <a:blip r:embed="rId1"/>
                <a:stretch>
                  <a:fillRect l="-2533" t="-3604"/>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640080" y="5931227"/>
            <a:ext cx="11041380" cy="523220"/>
          </a:xfrm>
          <a:prstGeom prst="rect">
            <a:avLst/>
          </a:prstGeom>
          <a:noFill/>
        </p:spPr>
        <p:txBody>
          <a:bodyPr wrap="square" rtlCol="0">
            <a:spAutoFit/>
          </a:bodyPr>
          <a:lstStyle/>
          <a:p>
            <a:r>
              <a:rPr kumimoji="1" lang="en-US" altLang="zh-TW" sz="2800" dirty="0">
                <a:hlinkClick r:id="rId2"/>
              </a:rPr>
              <a:t>http://codeforces.com/group/gRkn7bDfsN/contest/212299/problem/B</a:t>
            </a:r>
            <a:endParaRPr kumimoji="1" lang="zh-TW"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en-US" dirty="0"/>
              <a:t>解法一</a:t>
            </a:r>
            <a:endParaRPr kumimoji="1" lang="zh-TW" altLang="en-US" dirty="0"/>
          </a:p>
        </p:txBody>
      </p:sp>
      <p:pic>
        <p:nvPicPr>
          <p:cNvPr id="5" name="內容版面配置區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72000" y="1873251"/>
            <a:ext cx="7620000" cy="4984750"/>
          </a:xfrm>
        </p:spPr>
      </p:pic>
      <mc:AlternateContent xmlns:mc="http://schemas.openxmlformats.org/markup-compatibility/2006">
        <mc:Choice xmlns:a14="http://schemas.microsoft.com/office/drawing/2010/main" Requires="a14">
          <p:sp>
            <p:nvSpPr>
              <p:cNvPr id="6" name="文字方塊 5">
                <a:extLst>
                  <a:ext uri="{FF2B5EF4-FFF2-40B4-BE49-F238E27FC236}">
                    <a14:artisticCrisscrossEtching id="{043101CC-D7A2-FE44-9A1A-F09723FF276D}"/>
                  </a:ext>
                </a:extLst>
              </p:cNvPr>
              <p:cNvSpPr txBox="1"/>
              <p:nvPr/>
            </p:nvSpPr>
            <p:spPr>
              <a:xfrm>
                <a:off x="628650" y="2308860"/>
                <a:ext cx="3760470" cy="2616101"/>
              </a:xfrm>
              <a:prstGeom prst="rect">
                <a:avLst/>
              </a:prstGeom>
              <a:noFill/>
            </p:spPr>
            <p:txBody>
              <a:bodyPr wrap="square" rtlCol="0">
                <a:spAutoFit/>
              </a:bodyPr>
              <a:lstStyle/>
              <a:p>
                <a:r>
                  <a:rPr kumimoji="1" lang="en-US" altLang="zh-TW" dirty="0">
                    <a:hlinkClick r:id="rId2"/>
                  </a:rPr>
                  <a:t>http://codepad.org/p1UbvEbW</a:t>
                </a:r>
                <a:endParaRPr kumimoji="1" lang="en-US" altLang="zh-TW" dirty="0"/>
              </a:p>
              <a:p>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b="0" i="1" smtClean="0">
                          <a:latin typeface="Cambria Math" panose="02040503050406030204" pitchFamily="18" charset="0"/>
                        </a:rPr>
                        <m:t>𝑂</m:t>
                      </m:r>
                      <m:r>
                        <a:rPr kumimoji="1" lang="en-US" altLang="zh-TW" sz="3200" b="0" i="1" smtClean="0">
                          <a:latin typeface="Cambria Math" panose="02040503050406030204" pitchFamily="18" charset="0"/>
                        </a:rPr>
                        <m:t>(</m:t>
                      </m:r>
                      <m:sSup>
                        <m:sSupPr>
                          <m:ctrlPr>
                            <a:rPr kumimoji="1" lang="en-US" altLang="zh-TW" sz="3200" b="0" i="1" smtClean="0">
                              <a:latin typeface="Cambria Math" panose="02040503050406030204" pitchFamily="18" charset="0"/>
                            </a:rPr>
                          </m:ctrlPr>
                        </m:sSupPr>
                        <m:e>
                          <m:r>
                            <a:rPr kumimoji="1" lang="en-US" altLang="zh-TW" sz="3200" b="0" i="1" smtClean="0">
                              <a:latin typeface="Cambria Math" panose="02040503050406030204" pitchFamily="18" charset="0"/>
                            </a:rPr>
                            <m:t>2</m:t>
                          </m:r>
                        </m:e>
                        <m:sup>
                          <m:r>
                            <a:rPr kumimoji="1" lang="en-US" altLang="zh-TW" sz="3200" b="0" i="1" smtClean="0">
                              <a:latin typeface="Cambria Math" panose="02040503050406030204" pitchFamily="18" charset="0"/>
                            </a:rPr>
                            <m:t>𝑁</m:t>
                          </m:r>
                        </m:sup>
                      </m:sSup>
                      <m:r>
                        <a:rPr kumimoji="1" lang="en-US" altLang="zh-TW" sz="3200" b="0" i="1" smtClean="0">
                          <a:latin typeface="Cambria Math" panose="02040503050406030204" pitchFamily="18" charset="0"/>
                        </a:rPr>
                        <m:t>𝑁</m:t>
                      </m:r>
                      <m:func>
                        <m:funcPr>
                          <m:ctrlPr>
                            <a:rPr kumimoji="1" lang="en-US" altLang="zh-TW" sz="3200" b="0" i="1" smtClean="0">
                              <a:latin typeface="Cambria Math" panose="02040503050406030204" pitchFamily="18" charset="0"/>
                            </a:rPr>
                          </m:ctrlPr>
                        </m:funcPr>
                        <m:fName>
                          <m:r>
                            <m:rPr>
                              <m:sty m:val="p"/>
                            </m:rPr>
                            <a:rPr kumimoji="1" lang="en-US" altLang="zh-TW" sz="3200" b="0" i="0" smtClean="0">
                              <a:latin typeface="Cambria Math" panose="02040503050406030204" pitchFamily="18" charset="0"/>
                            </a:rPr>
                            <m:t>log</m:t>
                          </m:r>
                        </m:fName>
                        <m:e>
                          <m:r>
                            <a:rPr kumimoji="1" lang="en-US" altLang="zh-TW" sz="3200" b="0" i="1" smtClean="0">
                              <a:latin typeface="Cambria Math" panose="02040503050406030204" pitchFamily="18" charset="0"/>
                            </a:rPr>
                            <m:t>𝑁</m:t>
                          </m:r>
                        </m:e>
                      </m:func>
                      <m:r>
                        <a:rPr kumimoji="1" lang="en-US" altLang="zh-TW" sz="3200" b="0" i="1" smtClean="0">
                          <a:latin typeface="Cambria Math" panose="02040503050406030204" pitchFamily="18" charset="0"/>
                        </a:rPr>
                        <m:t>)</m:t>
                      </m:r>
                    </m:oMath>
                  </m:oMathPara>
                </a14:m>
                <a:endParaRPr kumimoji="1" lang="en-US" altLang="zh-TW" sz="3200" dirty="0"/>
              </a:p>
              <a:p>
                <a:endParaRPr kumimoji="1" lang="en-US" altLang="zh-TW" sz="3200" dirty="0"/>
              </a:p>
              <a:p>
                <a:r>
                  <a:rPr kumimoji="1" lang="en-US" altLang="zh-TW" sz="3200" dirty="0">
                    <a:solidFill>
                      <a:srgbClr val="FF0000"/>
                    </a:solidFill>
                  </a:rPr>
                  <a:t>TLE on test 3</a:t>
                </a:r>
                <a:endParaRPr kumimoji="1" lang="zh-TW" altLang="en-US" sz="3200" dirty="0">
                  <a:solidFill>
                    <a:srgbClr val="FF0000"/>
                  </a:solidFill>
                </a:endParaRPr>
              </a:p>
            </p:txBody>
          </p:sp>
        </mc:Choice>
        <mc:Fallback>
          <p:sp>
            <p:nvSpPr>
              <p:cNvPr id="6" name="文字方塊 5"/>
              <p:cNvSpPr txBox="1">
                <a:spLocks noRot="1" noChangeAspect="1" noMove="1" noResize="1" noEditPoints="1" noAdjustHandles="1" noChangeArrowheads="1" noChangeShapeType="1" noTextEdit="1"/>
              </p:cNvSpPr>
              <p:nvPr/>
            </p:nvSpPr>
            <p:spPr>
              <a:xfrm>
                <a:off x="628650" y="2308860"/>
                <a:ext cx="3760470" cy="2616101"/>
              </a:xfrm>
              <a:prstGeom prst="rect">
                <a:avLst/>
              </a:prstGeom>
              <a:blipFill rotWithShape="1">
                <a:blip r:embed="rId3"/>
                <a:stretch>
                  <a:fillRect l="-4040" t="-966" b="-5797"/>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a:t>
            </a:r>
            <a:r>
              <a:rPr kumimoji="1" lang="en-US" altLang="zh-TW" sz="6000" b="1" dirty="0" err="1">
                <a:solidFill>
                  <a:schemeClr val="accent1"/>
                </a:solidFill>
              </a:rPr>
              <a:t>reamoon</a:t>
            </a:r>
            <a:r>
              <a:rPr kumimoji="1" lang="en-US" altLang="zh-TW" sz="6000" b="1" dirty="0">
                <a:solidFill>
                  <a:schemeClr val="accent1"/>
                </a:solidFill>
              </a:rPr>
              <a:t> </a:t>
            </a:r>
            <a:r>
              <a:rPr kumimoji="1" lang="en-US" altLang="en-US" sz="6000" b="1" dirty="0">
                <a:solidFill>
                  <a:schemeClr val="accent1"/>
                </a:solidFill>
              </a:rPr>
              <a:t>的前言</a:t>
            </a:r>
            <a:endParaRPr kumimoji="1" lang="zh-TW" altLang="en-US" sz="6000" b="1" dirty="0">
              <a:solidFill>
                <a:schemeClr val="accent1"/>
              </a:solidFill>
            </a:endParaRPr>
          </a:p>
        </p:txBody>
      </p:sp>
      <p:sp>
        <p:nvSpPr>
          <p:cNvPr id="3" name="內容版面配置區 2"/>
          <p:cNvSpPr>
            <a:spLocks noGrp="1"/>
          </p:cNvSpPr>
          <p:nvPr>
            <p:ph idx="1"/>
          </p:nvPr>
        </p:nvSpPr>
        <p:spPr>
          <a:xfrm>
            <a:off x="838200" y="1825625"/>
            <a:ext cx="10706100" cy="4351338"/>
          </a:xfrm>
        </p:spPr>
        <p:txBody>
          <a:bodyPr>
            <a:normAutofit/>
          </a:bodyPr>
          <a:lstStyle/>
          <a:p>
            <a:r>
              <a:rPr kumimoji="1" lang="en-US" altLang="en-US" dirty="0"/>
              <a:t>本 Slide 可在 </a:t>
            </a:r>
            <a:r>
              <a:rPr kumimoji="1" lang="en-US" altLang="en-US" dirty="0" err="1"/>
              <a:t>w.csie.org</a:t>
            </a:r>
            <a:r>
              <a:rPr kumimoji="1" lang="en-US" altLang="en-US" dirty="0"/>
              <a:t>/~r01922067/</a:t>
            </a:r>
            <a:r>
              <a:rPr kumimoji="1" lang="en-US" altLang="en-US" dirty="0" err="1"/>
              <a:t>draft.pttx</a:t>
            </a:r>
            <a:r>
              <a:rPr kumimoji="1" lang="en-US" altLang="en-US" dirty="0"/>
              <a:t> </a:t>
            </a:r>
            <a:r>
              <a:rPr kumimoji="1" lang="zh-TW" altLang="en-US" dirty="0"/>
              <a:t>下载</a:t>
            </a:r>
            <a:endParaRPr kumimoji="1" lang="en-US" altLang="en-US" dirty="0"/>
          </a:p>
          <a:p>
            <a:r>
              <a:rPr kumimoji="1" lang="en-US" altLang="en-US" dirty="0"/>
              <a:t>我</a:t>
            </a:r>
            <a:r>
              <a:rPr kumimoji="1" lang="zh-TW" altLang="en-US" dirty="0"/>
              <a:t>挑了一个没啥技术成分的主题来和大家聊聊，只要大家了解</a:t>
            </a:r>
            <a:r>
              <a:rPr kumimoji="1" lang="zh-CN" altLang="zh-TW" dirty="0"/>
              <a:t>递归</a:t>
            </a:r>
            <a:r>
              <a:rPr kumimoji="1" lang="zh-TW" altLang="en-US" dirty="0"/>
              <a:t>和二分</a:t>
            </a:r>
            <a:r>
              <a:rPr kumimoji="1" lang="en-US" altLang="en-US" dirty="0"/>
              <a:t>查找</a:t>
            </a:r>
            <a:r>
              <a:rPr kumimoji="1" lang="zh-TW" altLang="en-US" dirty="0"/>
              <a:t>是什么，想必都能听得懂</a:t>
            </a:r>
            <a:r>
              <a:rPr kumimoji="1" lang="en-US" altLang="en-US" dirty="0"/>
              <a:t>～</a:t>
            </a:r>
            <a:endParaRPr kumimoji="1" lang="zh-TW"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en-US" dirty="0"/>
              <a:t>解法二</a:t>
            </a:r>
            <a:endParaRPr kumimoji="1" lang="zh-TW" altLang="en-US" dirty="0"/>
          </a:p>
        </p:txBody>
      </p:sp>
      <p:pic>
        <p:nvPicPr>
          <p:cNvPr id="6" name="內容版面配置區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07317" y="1690688"/>
            <a:ext cx="6884683" cy="5167312"/>
          </a:xfrm>
        </p:spPr>
      </p:pic>
      <mc:AlternateContent xmlns:mc="http://schemas.openxmlformats.org/markup-compatibility/2006">
        <mc:Choice xmlns:a14="http://schemas.microsoft.com/office/drawing/2010/main" Requires="a14">
          <p:sp>
            <p:nvSpPr>
              <p:cNvPr id="7" name="文字方塊 6">
                <a:extLst>
                  <a:ext uri="{FF2B5EF4-FFF2-40B4-BE49-F238E27FC236}">
                    <a14:artisticCrisscrossEtching id="{5DFAFAC4-C211-6B44-9722-BE7F3D723017}"/>
                  </a:ext>
                </a:extLst>
              </p:cNvPr>
              <p:cNvSpPr txBox="1"/>
              <p:nvPr/>
            </p:nvSpPr>
            <p:spPr>
              <a:xfrm>
                <a:off x="720090" y="2183130"/>
                <a:ext cx="4274820" cy="2893100"/>
              </a:xfrm>
              <a:prstGeom prst="rect">
                <a:avLst/>
              </a:prstGeom>
              <a:noFill/>
            </p:spPr>
            <p:txBody>
              <a:bodyPr wrap="square" rtlCol="0">
                <a:spAutoFit/>
              </a:bodyPr>
              <a:lstStyle/>
              <a:p>
                <a:r>
                  <a:rPr kumimoji="1" lang="en-US" altLang="zh-TW" dirty="0">
                    <a:hlinkClick r:id="rId2"/>
                  </a:rPr>
                  <a:t>http://codepad.org/Wm4ulqcM</a:t>
                </a:r>
                <a:endParaRPr kumimoji="1" lang="en-US" altLang="zh-TW" dirty="0"/>
              </a:p>
              <a:p>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i="1">
                          <a:latin typeface="Cambria Math" panose="02040503050406030204" pitchFamily="18" charset="0"/>
                        </a:rPr>
                        <m:t>𝑂</m:t>
                      </m:r>
                      <m:r>
                        <a:rPr kumimoji="1" lang="en-US" altLang="zh-TW" sz="3200" i="1">
                          <a:latin typeface="Cambria Math" panose="02040503050406030204" pitchFamily="18" charset="0"/>
                        </a:rPr>
                        <m:t>(</m:t>
                      </m:r>
                      <m:sSup>
                        <m:sSupPr>
                          <m:ctrlPr>
                            <a:rPr kumimoji="1" lang="en-US" altLang="zh-TW" sz="3200" i="1">
                              <a:latin typeface="Cambria Math" panose="02040503050406030204" pitchFamily="18" charset="0"/>
                            </a:rPr>
                          </m:ctrlPr>
                        </m:sSupPr>
                        <m:e>
                          <m:r>
                            <a:rPr kumimoji="1" lang="en-US" altLang="zh-TW" sz="3200" i="1">
                              <a:latin typeface="Cambria Math" panose="02040503050406030204" pitchFamily="18" charset="0"/>
                            </a:rPr>
                            <m:t>2</m:t>
                          </m:r>
                        </m:e>
                        <m:sup>
                          <m:r>
                            <a:rPr kumimoji="1" lang="en-US" altLang="zh-TW" sz="3200" i="1">
                              <a:latin typeface="Cambria Math" panose="02040503050406030204" pitchFamily="18" charset="0"/>
                            </a:rPr>
                            <m:t>𝑁</m:t>
                          </m:r>
                        </m:sup>
                      </m:sSup>
                      <m:r>
                        <a:rPr kumimoji="1" lang="en-US" altLang="zh-TW" sz="3200" i="1">
                          <a:latin typeface="Cambria Math" panose="02040503050406030204" pitchFamily="18" charset="0"/>
                        </a:rPr>
                        <m:t>𝑁</m:t>
                      </m:r>
                      <m:r>
                        <a:rPr kumimoji="1" lang="en-US" altLang="zh-TW" sz="3200" i="1">
                          <a:latin typeface="Cambria Math" panose="02040503050406030204" pitchFamily="18" charset="0"/>
                        </a:rPr>
                        <m:t>)</m:t>
                      </m:r>
                    </m:oMath>
                  </m:oMathPara>
                </a14:m>
                <a:endParaRPr kumimoji="1" lang="en-US" altLang="zh-TW" sz="3200" dirty="0"/>
              </a:p>
              <a:p>
                <a:endParaRPr kumimoji="1" lang="en-US" altLang="zh-TW" sz="3200" dirty="0"/>
              </a:p>
              <a:p>
                <a:r>
                  <a:rPr kumimoji="1" lang="en-US" altLang="zh-TW" sz="3200" dirty="0">
                    <a:solidFill>
                      <a:srgbClr val="FF0000"/>
                    </a:solidFill>
                  </a:rPr>
                  <a:t>TLE on test 11</a:t>
                </a:r>
                <a:endParaRPr kumimoji="1" lang="zh-TW" altLang="en-US" sz="3200" dirty="0">
                  <a:solidFill>
                    <a:srgbClr val="FF0000"/>
                  </a:solidFill>
                </a:endParaRPr>
              </a:p>
              <a:p>
                <a:endParaRPr kumimoji="1" lang="zh-TW" altLang="en-US" dirty="0"/>
              </a:p>
            </p:txBody>
          </p:sp>
        </mc:Choice>
        <mc:Fallback>
          <p:sp>
            <p:nvSpPr>
              <p:cNvPr id="7" name="文字方塊 6"/>
              <p:cNvSpPr txBox="1">
                <a:spLocks noRot="1" noChangeAspect="1" noMove="1" noResize="1" noEditPoints="1" noAdjustHandles="1" noChangeArrowheads="1" noChangeShapeType="1" noTextEdit="1"/>
              </p:cNvSpPr>
              <p:nvPr/>
            </p:nvSpPr>
            <p:spPr>
              <a:xfrm>
                <a:off x="720090" y="2183130"/>
                <a:ext cx="4274820" cy="2893100"/>
              </a:xfrm>
              <a:prstGeom prst="rect">
                <a:avLst/>
              </a:prstGeom>
              <a:blipFill rotWithShape="1">
                <a:blip r:embed="rId3"/>
                <a:stretch>
                  <a:fillRect l="-3561" t="-873"/>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en-US" dirty="0"/>
              <a:t>解法三</a:t>
            </a:r>
            <a:endParaRPr kumimoji="1" lang="zh-TW" altLang="en-US" dirty="0"/>
          </a:p>
        </p:txBody>
      </p:sp>
      <p:pic>
        <p:nvPicPr>
          <p:cNvPr id="6" name="內容版面配置區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07317" y="1690688"/>
            <a:ext cx="6884683" cy="5167312"/>
          </a:xfrm>
        </p:spPr>
      </p:pic>
      <mc:AlternateContent xmlns:mc="http://schemas.openxmlformats.org/markup-compatibility/2006">
        <mc:Choice xmlns:a14="http://schemas.microsoft.com/office/drawing/2010/main" Requires="a14">
          <p:sp>
            <p:nvSpPr>
              <p:cNvPr id="7" name="文字方塊 6">
                <a:extLst>
                  <a:ext uri="{FF2B5EF4-FFF2-40B4-BE49-F238E27FC236}">
                    <a14:artisticCrisscrossEtching id="{5DFAFAC4-C211-6B44-9722-BE7F3D723017}"/>
                  </a:ext>
                </a:extLst>
              </p:cNvPr>
              <p:cNvSpPr txBox="1"/>
              <p:nvPr/>
            </p:nvSpPr>
            <p:spPr>
              <a:xfrm>
                <a:off x="592435" y="2648527"/>
                <a:ext cx="4274820" cy="2123658"/>
              </a:xfrm>
              <a:prstGeom prst="rect">
                <a:avLst/>
              </a:prstGeom>
              <a:noFill/>
            </p:spPr>
            <p:txBody>
              <a:bodyPr wrap="square" rtlCol="0">
                <a:spAutoFit/>
              </a:bodyPr>
              <a:lstStyle/>
              <a:p>
                <a:r>
                  <a:rPr kumimoji="1" lang="en-US" altLang="zh-TW" dirty="0">
                    <a:hlinkClick r:id="rId2"/>
                  </a:rPr>
                  <a:t>http://</a:t>
                </a:r>
                <a:r>
                  <a:rPr kumimoji="1" lang="en-US" altLang="zh-TW" dirty="0" err="1">
                    <a:hlinkClick r:id="rId2"/>
                  </a:rPr>
                  <a:t>codepad.org</a:t>
                </a:r>
                <a:r>
                  <a:rPr kumimoji="1" lang="en-US" altLang="zh-TW" dirty="0">
                    <a:hlinkClick r:id="rId2"/>
                  </a:rPr>
                  <a:t>/pP0ZDhsK</a:t>
                </a:r>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i="1">
                          <a:latin typeface="Cambria Math" panose="02040503050406030204" pitchFamily="18" charset="0"/>
                        </a:rPr>
                        <m:t>𝑂</m:t>
                      </m:r>
                      <m:r>
                        <a:rPr kumimoji="1" lang="en-US" altLang="zh-TW" sz="3200" i="1">
                          <a:latin typeface="Cambria Math" panose="02040503050406030204" pitchFamily="18" charset="0"/>
                        </a:rPr>
                        <m:t>(</m:t>
                      </m:r>
                      <m:sSup>
                        <m:sSupPr>
                          <m:ctrlPr>
                            <a:rPr kumimoji="1" lang="en-US" altLang="zh-TW" sz="3200" i="1">
                              <a:latin typeface="Cambria Math" panose="02040503050406030204" pitchFamily="18" charset="0"/>
                            </a:rPr>
                          </m:ctrlPr>
                        </m:sSupPr>
                        <m:e>
                          <m:r>
                            <a:rPr kumimoji="1" lang="en-US" altLang="zh-TW" sz="3200" i="1">
                              <a:latin typeface="Cambria Math" panose="02040503050406030204" pitchFamily="18" charset="0"/>
                            </a:rPr>
                            <m:t>2</m:t>
                          </m:r>
                        </m:e>
                        <m:sup>
                          <m:r>
                            <a:rPr kumimoji="1" lang="en-US" altLang="zh-TW" sz="3200" i="1">
                              <a:latin typeface="Cambria Math" panose="02040503050406030204" pitchFamily="18" charset="0"/>
                            </a:rPr>
                            <m:t>𝑁</m:t>
                          </m:r>
                          <m:r>
                            <a:rPr kumimoji="1" lang="en-US" altLang="zh-TW" sz="3200" b="0" i="1" smtClean="0">
                              <a:latin typeface="Cambria Math" panose="02040503050406030204" pitchFamily="18" charset="0"/>
                            </a:rPr>
                            <m:t>−1</m:t>
                          </m:r>
                        </m:sup>
                      </m:sSup>
                      <m:r>
                        <a:rPr kumimoji="1" lang="en-US" altLang="zh-TW" sz="3200" i="1">
                          <a:latin typeface="Cambria Math" panose="02040503050406030204" pitchFamily="18" charset="0"/>
                        </a:rPr>
                        <m:t>𝑁</m:t>
                      </m:r>
                      <m:r>
                        <a:rPr kumimoji="1" lang="en-US" altLang="zh-TW" sz="3200" i="1">
                          <a:latin typeface="Cambria Math" panose="02040503050406030204" pitchFamily="18" charset="0"/>
                        </a:rPr>
                        <m:t>)</m:t>
                      </m:r>
                    </m:oMath>
                  </m:oMathPara>
                </a14:m>
                <a:endParaRPr kumimoji="1" lang="en-US" altLang="zh-TW" sz="3200" dirty="0"/>
              </a:p>
              <a:p>
                <a:r>
                  <a:rPr kumimoji="1" lang="en-US" altLang="zh-TW" sz="3200" dirty="0">
                    <a:solidFill>
                      <a:srgbClr val="FF0000"/>
                    </a:solidFill>
                  </a:rPr>
                  <a:t>AC, 1575 </a:t>
                </a:r>
                <a:r>
                  <a:rPr kumimoji="1" lang="en-US" altLang="zh-TW" sz="3200" dirty="0" err="1">
                    <a:solidFill>
                      <a:srgbClr val="FF0000"/>
                    </a:solidFill>
                  </a:rPr>
                  <a:t>ms</a:t>
                </a:r>
                <a:endParaRPr kumimoji="1" lang="zh-TW" altLang="en-US" sz="3200" dirty="0">
                  <a:solidFill>
                    <a:srgbClr val="FF0000"/>
                  </a:solidFill>
                </a:endParaRPr>
              </a:p>
              <a:p>
                <a:endParaRPr kumimoji="1" lang="zh-TW" altLang="en-US" dirty="0"/>
              </a:p>
            </p:txBody>
          </p:sp>
        </mc:Choice>
        <mc:Fallback>
          <p:sp>
            <p:nvSpPr>
              <p:cNvPr id="7" name="文字方塊 6"/>
              <p:cNvSpPr txBox="1">
                <a:spLocks noRot="1" noChangeAspect="1" noMove="1" noResize="1" noEditPoints="1" noAdjustHandles="1" noChangeArrowheads="1" noChangeShapeType="1" noTextEdit="1"/>
              </p:cNvSpPr>
              <p:nvPr/>
            </p:nvSpPr>
            <p:spPr>
              <a:xfrm>
                <a:off x="592435" y="2648527"/>
                <a:ext cx="4274820" cy="2123658"/>
              </a:xfrm>
              <a:prstGeom prst="rect">
                <a:avLst/>
              </a:prstGeom>
              <a:blipFill rotWithShape="1">
                <a:blip r:embed="rId3"/>
                <a:stretch>
                  <a:fillRect l="-3561" t="-1190"/>
                </a:stretch>
              </a:blipFill>
            </p:spPr>
            <p:txBody>
              <a:bodyPr/>
              <a:lstStyle/>
              <a:p>
                <a:r>
                  <a:rPr lang="zh-TW" altLang="en-US">
                    <a:noFill/>
                  </a:rPr>
                  <a:t> </a:t>
                </a:r>
                <a:endParaRPr lang="zh-TW" altLang="en-US">
                  <a:noFill/>
                </a:endParaRPr>
              </a:p>
            </p:txBody>
          </p:sp>
        </mc:Fallback>
      </mc:AlternateContent>
      <p:sp>
        <p:nvSpPr>
          <p:cNvPr id="3" name="乘號 2"/>
          <p:cNvSpPr/>
          <p:nvPr/>
        </p:nvSpPr>
        <p:spPr>
          <a:xfrm>
            <a:off x="10172700" y="3154680"/>
            <a:ext cx="834390" cy="400050"/>
          </a:xfrm>
          <a:prstGeom prst="mathMultiply">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n>
                <a:solidFill>
                  <a:srgbClr val="FF0000"/>
                </a:solidFill>
              </a:ln>
              <a:solidFill>
                <a:srgbClr val="FF0000"/>
              </a:solidFill>
            </a:endParaRPr>
          </a:p>
        </p:txBody>
      </p:sp>
      <p:sp>
        <p:nvSpPr>
          <p:cNvPr id="4" name="文字方塊 3"/>
          <p:cNvSpPr txBox="1"/>
          <p:nvPr/>
        </p:nvSpPr>
        <p:spPr>
          <a:xfrm>
            <a:off x="10347947" y="2816196"/>
            <a:ext cx="925830" cy="400110"/>
          </a:xfrm>
          <a:prstGeom prst="rect">
            <a:avLst/>
          </a:prstGeom>
          <a:noFill/>
        </p:spPr>
        <p:txBody>
          <a:bodyPr wrap="square" rtlCol="0">
            <a:spAutoFit/>
          </a:bodyPr>
          <a:lstStyle/>
          <a:p>
            <a:r>
              <a:rPr kumimoji="1" lang="en-US" altLang="zh-TW" sz="2000" b="1" dirty="0" err="1">
                <a:solidFill>
                  <a:srgbClr val="FF0000"/>
                </a:solidFill>
              </a:rPr>
              <a:t>i</a:t>
            </a:r>
            <a:r>
              <a:rPr kumimoji="1" lang="en-US" altLang="zh-TW" sz="2000" b="1" dirty="0">
                <a:solidFill>
                  <a:srgbClr val="FF0000"/>
                </a:solidFill>
              </a:rPr>
              <a:t>+=2</a:t>
            </a:r>
            <a:endParaRPr kumimoji="1" lang="zh-TW" altLang="en-US" sz="2000" b="1" dirty="0">
              <a:solidFill>
                <a:srgbClr val="FF0000"/>
              </a:solidFill>
            </a:endParaRPr>
          </a:p>
        </p:txBody>
      </p:sp>
      <p:sp>
        <p:nvSpPr>
          <p:cNvPr id="5" name="文字方塊 4"/>
          <p:cNvSpPr txBox="1"/>
          <p:nvPr/>
        </p:nvSpPr>
        <p:spPr>
          <a:xfrm>
            <a:off x="545779" y="1571309"/>
            <a:ext cx="4541507" cy="1077218"/>
          </a:xfrm>
          <a:prstGeom prst="rect">
            <a:avLst/>
          </a:prstGeom>
          <a:noFill/>
        </p:spPr>
        <p:txBody>
          <a:bodyPr wrap="square" rtlCol="0">
            <a:spAutoFit/>
          </a:bodyPr>
          <a:lstStyle/>
          <a:p>
            <a:r>
              <a:rPr kumimoji="1" lang="zh-TW" altLang="en-US" sz="3200" b="1" dirty="0">
                <a:solidFill>
                  <a:srgbClr val="FF0000"/>
                </a:solidFill>
              </a:rPr>
              <a:t>可限制第一步一定往左</a:t>
            </a:r>
            <a:endParaRPr kumimoji="1" lang="en-US" altLang="zh-TW" sz="3200" b="1" dirty="0">
              <a:solidFill>
                <a:srgbClr val="FF0000"/>
              </a:solidFill>
            </a:endParaRPr>
          </a:p>
          <a:p>
            <a:r>
              <a:rPr kumimoji="1" lang="en-US" altLang="en-US" sz="3200" b="1" dirty="0">
                <a:solidFill>
                  <a:srgbClr val="FF0000"/>
                </a:solidFill>
              </a:rPr>
              <a:t>，</a:t>
            </a:r>
            <a:r>
              <a:rPr kumimoji="1" lang="zh-TW" altLang="en-US" sz="3200" b="1" dirty="0">
                <a:solidFill>
                  <a:srgbClr val="FF0000"/>
                </a:solidFill>
              </a:rPr>
              <a:t>执行时间约莫除以 </a:t>
            </a:r>
            <a:r>
              <a:rPr kumimoji="1" lang="en-US" altLang="zh-TW" sz="3200" b="1" dirty="0">
                <a:solidFill>
                  <a:srgbClr val="FF0000"/>
                </a:solidFill>
              </a:rPr>
              <a:t>2</a:t>
            </a:r>
            <a:endParaRPr kumimoji="1" lang="zh-TW" alt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1740" y="4800070"/>
            <a:ext cx="4637723" cy="1772180"/>
          </a:xfrm>
          <a:prstGeom prst="rect">
            <a:avLst/>
          </a:prstGeom>
        </p:spPr>
      </p:pic>
      <p:sp>
        <p:nvSpPr>
          <p:cNvPr id="2" name="標題 1"/>
          <p:cNvSpPr>
            <a:spLocks noGrp="1"/>
          </p:cNvSpPr>
          <p:nvPr>
            <p:ph type="title"/>
          </p:nvPr>
        </p:nvSpPr>
        <p:spPr/>
        <p:txBody>
          <a:bodyPr/>
          <a:lstStyle/>
          <a:p>
            <a:r>
              <a:rPr kumimoji="1" lang="en-US" altLang="en-US" dirty="0"/>
              <a:t>解法四</a:t>
            </a:r>
            <a:endParaRPr kumimoji="1"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9463" y="-4551"/>
            <a:ext cx="5062537" cy="6862551"/>
          </a:xfrm>
        </p:spPr>
      </p:pic>
      <mc:AlternateContent xmlns:mc="http://schemas.openxmlformats.org/markup-compatibility/2006">
        <mc:Choice xmlns:a14="http://schemas.microsoft.com/office/drawing/2010/main" Requires="a14">
          <p:sp>
            <p:nvSpPr>
              <p:cNvPr id="7" name="文字方塊 6">
                <a:extLst>
                  <a:ext uri="{FF2B5EF4-FFF2-40B4-BE49-F238E27FC236}">
                    <a14:artisticCrisscrossEtching id="{5DFAFAC4-C211-6B44-9722-BE7F3D723017}"/>
                  </a:ext>
                </a:extLst>
              </p:cNvPr>
              <p:cNvSpPr txBox="1"/>
              <p:nvPr/>
            </p:nvSpPr>
            <p:spPr>
              <a:xfrm>
                <a:off x="734378" y="2614614"/>
                <a:ext cx="4666298" cy="2862322"/>
              </a:xfrm>
              <a:prstGeom prst="rect">
                <a:avLst/>
              </a:prstGeom>
              <a:noFill/>
            </p:spPr>
            <p:txBody>
              <a:bodyPr wrap="square" rtlCol="0">
                <a:spAutoFit/>
              </a:bodyPr>
              <a:lstStyle/>
              <a:p>
                <a:r>
                  <a:rPr kumimoji="1" lang="en-US" altLang="zh-TW" dirty="0">
                    <a:hlinkClick r:id="rId3"/>
                  </a:rPr>
                  <a:t>http://</a:t>
                </a:r>
                <a:r>
                  <a:rPr kumimoji="1" lang="en-US" altLang="zh-TW" dirty="0" err="1">
                    <a:hlinkClick r:id="rId3"/>
                  </a:rPr>
                  <a:t>codepad.org</a:t>
                </a:r>
                <a:r>
                  <a:rPr kumimoji="1" lang="en-US" altLang="zh-TW" dirty="0">
                    <a:hlinkClick r:id="rId3"/>
                  </a:rPr>
                  <a:t>/blFaB58L</a:t>
                </a:r>
                <a:endParaRPr kumimoji="1" lang="en-US" altLang="zh-TW" dirty="0"/>
              </a:p>
              <a:p>
                <a:r>
                  <a:rPr kumimoji="1" lang="zh-TW" altLang="en-US" sz="3200" dirty="0"/>
                  <a:t>时间复杂度</a:t>
                </a:r>
                <a:r>
                  <a:rPr kumimoji="1" lang="zh-Hant" altLang="en-US" sz="3200" dirty="0"/>
                  <a:t>：</a:t>
                </a:r>
                <a:endParaRPr kumimoji="1" lang="en-US" altLang="zh-Hant" sz="3200" dirty="0"/>
              </a:p>
              <a:p>
                <a:pPr/>
                <a14:m>
                  <m:oMathPara xmlns:m="http://schemas.openxmlformats.org/officeDocument/2006/math">
                    <m:oMathParaPr>
                      <m:jc m:val="centerGroup"/>
                    </m:oMathParaPr>
                    <m:oMath xmlns:m="http://schemas.openxmlformats.org/officeDocument/2006/math">
                      <m:r>
                        <a:rPr kumimoji="1" lang="en-US" altLang="zh-TW" sz="3200" i="1">
                          <a:latin typeface="Cambria Math" panose="02040503050406030204" pitchFamily="18" charset="0"/>
                        </a:rPr>
                        <m:t>𝑂</m:t>
                      </m:r>
                      <m:r>
                        <a:rPr kumimoji="1" lang="en-US" altLang="zh-TW" sz="3200" i="1">
                          <a:latin typeface="Cambria Math" panose="02040503050406030204" pitchFamily="18" charset="0"/>
                        </a:rPr>
                        <m:t>(</m:t>
                      </m:r>
                      <m:sSup>
                        <m:sSupPr>
                          <m:ctrlPr>
                            <a:rPr kumimoji="1" lang="en-US" altLang="zh-TW" sz="3200" i="1">
                              <a:latin typeface="Cambria Math" panose="02040503050406030204" pitchFamily="18" charset="0"/>
                            </a:rPr>
                          </m:ctrlPr>
                        </m:sSupPr>
                        <m:e>
                          <m:r>
                            <a:rPr kumimoji="1" lang="en-US" altLang="zh-TW" sz="3200" i="1">
                              <a:latin typeface="Cambria Math" panose="02040503050406030204" pitchFamily="18" charset="0"/>
                            </a:rPr>
                            <m:t>2</m:t>
                          </m:r>
                        </m:e>
                        <m:sup>
                          <m:r>
                            <a:rPr kumimoji="1" lang="en-US" altLang="zh-TW" sz="3200" i="1">
                              <a:latin typeface="Cambria Math" panose="02040503050406030204" pitchFamily="18" charset="0"/>
                            </a:rPr>
                            <m:t>𝑁</m:t>
                          </m:r>
                          <m:r>
                            <a:rPr kumimoji="1" lang="en-US" altLang="zh-TW" sz="3200" b="0" i="1" smtClean="0">
                              <a:latin typeface="Cambria Math" panose="02040503050406030204" pitchFamily="18" charset="0"/>
                            </a:rPr>
                            <m:t>−1</m:t>
                          </m:r>
                        </m:sup>
                      </m:sSup>
                      <m:r>
                        <a:rPr kumimoji="1" lang="en-US" altLang="zh-TW" sz="3200" i="1">
                          <a:latin typeface="Cambria Math" panose="02040503050406030204" pitchFamily="18" charset="0"/>
                        </a:rPr>
                        <m:t>)</m:t>
                      </m:r>
                    </m:oMath>
                  </m:oMathPara>
                </a14:m>
                <a:endParaRPr kumimoji="1" lang="en-US" altLang="zh-TW" sz="3200" dirty="0"/>
              </a:p>
              <a:p>
                <a:endParaRPr kumimoji="1" lang="en-US" altLang="zh-TW" sz="3200" dirty="0"/>
              </a:p>
              <a:p>
                <a:r>
                  <a:rPr kumimoji="1" lang="en-US" altLang="zh-TW" sz="4800" dirty="0">
                    <a:solidFill>
                      <a:srgbClr val="FF0000"/>
                    </a:solidFill>
                  </a:rPr>
                  <a:t>AC, 312 </a:t>
                </a:r>
                <a:r>
                  <a:rPr kumimoji="1" lang="en-US" altLang="zh-TW" sz="4800" dirty="0" err="1">
                    <a:solidFill>
                      <a:srgbClr val="FF0000"/>
                    </a:solidFill>
                  </a:rPr>
                  <a:t>ms</a:t>
                </a:r>
                <a:r>
                  <a:rPr kumimoji="1" lang="en-US" altLang="zh-TW" sz="4800" dirty="0">
                    <a:solidFill>
                      <a:srgbClr val="FF0000"/>
                    </a:solidFill>
                  </a:rPr>
                  <a:t> !</a:t>
                </a:r>
                <a:endParaRPr kumimoji="1" lang="zh-TW" altLang="en-US" sz="4800" dirty="0">
                  <a:solidFill>
                    <a:srgbClr val="FF0000"/>
                  </a:solidFill>
                </a:endParaRPr>
              </a:p>
              <a:p>
                <a:endParaRPr kumimoji="1" lang="zh-TW" altLang="en-US" dirty="0"/>
              </a:p>
            </p:txBody>
          </p:sp>
        </mc:Choice>
        <mc:Fallback>
          <p:sp>
            <p:nvSpPr>
              <p:cNvPr id="7" name="文字方塊 6"/>
              <p:cNvSpPr txBox="1">
                <a:spLocks noRot="1" noChangeAspect="1" noMove="1" noResize="1" noEditPoints="1" noAdjustHandles="1" noChangeArrowheads="1" noChangeShapeType="1" noTextEdit="1"/>
              </p:cNvSpPr>
              <p:nvPr/>
            </p:nvSpPr>
            <p:spPr>
              <a:xfrm>
                <a:off x="734378" y="2614614"/>
                <a:ext cx="4666298" cy="2862322"/>
              </a:xfrm>
              <a:prstGeom prst="rect">
                <a:avLst/>
              </a:prstGeom>
              <a:blipFill rotWithShape="1">
                <a:blip r:embed="rId4"/>
                <a:stretch>
                  <a:fillRect l="-5707" t="-885" b="-885"/>
                </a:stretch>
              </a:blipFill>
            </p:spPr>
            <p:txBody>
              <a:bodyPr/>
              <a:lstStyle/>
              <a:p>
                <a:r>
                  <a:rPr lang="zh-TW" altLang="en-US">
                    <a:noFill/>
                  </a:rPr>
                  <a:t> </a:t>
                </a:r>
                <a:endParaRPr lang="zh-TW" altLang="en-US">
                  <a:noFill/>
                </a:endParaRPr>
              </a:p>
            </p:txBody>
          </p:sp>
        </mc:Fallback>
      </mc:AlternateContent>
      <p:sp>
        <p:nvSpPr>
          <p:cNvPr id="3" name="文字方塊 2"/>
          <p:cNvSpPr txBox="1"/>
          <p:nvPr/>
        </p:nvSpPr>
        <p:spPr>
          <a:xfrm>
            <a:off x="838200" y="1690688"/>
            <a:ext cx="4729162" cy="830997"/>
          </a:xfrm>
          <a:prstGeom prst="rect">
            <a:avLst/>
          </a:prstGeom>
          <a:noFill/>
        </p:spPr>
        <p:txBody>
          <a:bodyPr wrap="square" rtlCol="0">
            <a:spAutoFit/>
          </a:bodyPr>
          <a:lstStyle/>
          <a:p>
            <a:r>
              <a:rPr kumimoji="1" lang="zh-TW" altLang="en-US" sz="4800" b="1" dirty="0">
                <a:solidFill>
                  <a:srgbClr val="FF0000"/>
                </a:solidFill>
              </a:rPr>
              <a:t>使用递归</a:t>
            </a:r>
            <a:endParaRPr kumimoji="1" lang="zh-TW" altLang="en-US" sz="4800"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zh-TW" altLang="en-US" sz="8000" b="1" dirty="0">
                <a:solidFill>
                  <a:srgbClr val="7030A0"/>
                </a:solidFill>
              </a:rPr>
              <a:t>有限制条件的枚举</a:t>
            </a:r>
            <a:endParaRPr kumimoji="1" lang="zh-TW" altLang="en-US" sz="8000" dirty="0"/>
          </a:p>
        </p:txBody>
      </p:sp>
      <p:sp>
        <p:nvSpPr>
          <p:cNvPr id="3" name="副標題 2"/>
          <p:cNvSpPr>
            <a:spLocks noGrp="1"/>
          </p:cNvSpPr>
          <p:nvPr>
            <p:ph type="subTitle" idx="1"/>
          </p:nvPr>
        </p:nvSpPr>
        <p:spPr/>
        <p:txBody>
          <a:bodyPr>
            <a:normAutofit/>
          </a:bodyPr>
          <a:lstStyle/>
          <a:p>
            <a:r>
              <a:rPr kumimoji="1" lang="en-US" altLang="zh-TW" sz="4000" dirty="0"/>
              <a:t>Part 2</a:t>
            </a:r>
            <a:endParaRPr kumimoji="1" lang="zh-TW" altLang="en-US" sz="4000" b="1" dirty="0">
              <a:solidFill>
                <a:srgbClr val="7030A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最小点覆盖问题</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6652EA9E-C0FB-9E49-B5E1-07E814D0855C}"/>
                  </a:ext>
                </a:extLst>
              </p:cNvPr>
              <p:cNvSpPr>
                <a:spLocks noGrp="1"/>
              </p:cNvSpPr>
              <p:nvPr>
                <p:ph idx="1"/>
              </p:nvPr>
            </p:nvSpPr>
            <p:spPr/>
            <p:txBody>
              <a:bodyPr/>
              <a:lstStyle/>
              <a:p>
                <a:pPr marL="0" indent="0">
                  <a:buNone/>
                </a:pPr>
                <a:r>
                  <a:rPr kumimoji="1" lang="zh-TW" altLang="en-US" dirty="0"/>
                  <a:t>有 </a:t>
                </a:r>
                <a14:m>
                  <m:oMath xmlns:m="http://schemas.openxmlformats.org/officeDocument/2006/math">
                    <m:r>
                      <a:rPr kumimoji="1" lang="en-US" altLang="zh-Hant" i="1" dirty="0" smtClean="0">
                        <a:latin typeface="Cambria Math" panose="02040503050406030204" pitchFamily="18" charset="0"/>
                      </a:rPr>
                      <m:t>𝑁</m:t>
                    </m:r>
                  </m:oMath>
                </a14:m>
                <a:r>
                  <a:rPr kumimoji="1" lang="en-US" altLang="zh-Hant" dirty="0"/>
                  <a:t> (</a:t>
                </a:r>
                <a14:m>
                  <m:oMath xmlns:m="http://schemas.openxmlformats.org/officeDocument/2006/math">
                    <m:r>
                      <a:rPr kumimoji="1" lang="en-US" altLang="zh-Hant" i="1" dirty="0" smtClean="0">
                        <a:latin typeface="Cambria Math" panose="02040503050406030204" pitchFamily="18" charset="0"/>
                        <a:ea typeface="Cambria Math" panose="02040503050406030204" pitchFamily="18" charset="0"/>
                      </a:rPr>
                      <m:t>≤</m:t>
                    </m:r>
                    <m:r>
                      <a:rPr kumimoji="1" lang="en-US" altLang="zh-Hant" i="1" dirty="0" smtClean="0">
                        <a:latin typeface="Cambria Math" panose="02040503050406030204" pitchFamily="18" charset="0"/>
                      </a:rPr>
                      <m:t>512</m:t>
                    </m:r>
                  </m:oMath>
                </a14:m>
                <a:r>
                  <a:rPr kumimoji="1" lang="en-US" altLang="zh-Hant" dirty="0"/>
                  <a:t>) </a:t>
                </a:r>
                <a:r>
                  <a:rPr kumimoji="1" lang="zh-TW" altLang="en-US" dirty="0"/>
                  <a:t>个点 </a:t>
                </a:r>
                <a14:m>
                  <m:oMath xmlns:m="http://schemas.openxmlformats.org/officeDocument/2006/math">
                    <m:r>
                      <a:rPr kumimoji="1" lang="en-US" altLang="zh-Hant" i="1" dirty="0" smtClean="0">
                        <a:latin typeface="Cambria Math" panose="02040503050406030204" pitchFamily="18" charset="0"/>
                      </a:rPr>
                      <m:t>𝑀</m:t>
                    </m:r>
                  </m:oMath>
                </a14:m>
                <a:r>
                  <a:rPr kumimoji="1" lang="en-US" altLang="zh-Hant" dirty="0"/>
                  <a:t> </a:t>
                </a:r>
                <a:r>
                  <a:rPr kumimoji="1" lang="zh-TW" altLang="en-US" dirty="0"/>
                  <a:t>条边的简单图</a:t>
                </a:r>
                <a:r>
                  <a:rPr kumimoji="1" lang="zh-Hant" altLang="en-US" dirty="0"/>
                  <a:t>，</a:t>
                </a:r>
                <a:r>
                  <a:rPr kumimoji="1" lang="zh-TW" altLang="en-US" dirty="0"/>
                  <a:t>至少要选几个点才能使得所有边所连接的两个点至少都有一个点被选到</a:t>
                </a:r>
                <a:r>
                  <a:rPr kumimoji="1" lang="zh-Hant" altLang="en-US" dirty="0"/>
                  <a:t>？</a:t>
                </a:r>
                <a:r>
                  <a:rPr kumimoji="1" lang="zh-TW" altLang="en-US" dirty="0"/>
                  <a:t>若所需点数超过</a:t>
                </a:r>
                <a14:m>
                  <m:oMath xmlns:m="http://schemas.openxmlformats.org/officeDocument/2006/math">
                    <m:d>
                      <m:dPr>
                        <m:begChr m:val="⌈"/>
                        <m:endChr m:val="⌉"/>
                        <m:ctrlPr>
                          <a:rPr kumimoji="1" lang="en-US" altLang="zh-Hant" i="1">
                            <a:latin typeface="Cambria Math" panose="02040503050406030204" pitchFamily="18" charset="0"/>
                          </a:rPr>
                        </m:ctrlPr>
                      </m:dPr>
                      <m:e>
                        <m:func>
                          <m:funcPr>
                            <m:ctrlPr>
                              <a:rPr kumimoji="1" lang="en-US" altLang="zh-Hant" i="1">
                                <a:latin typeface="Cambria Math" panose="02040503050406030204" pitchFamily="18" charset="0"/>
                              </a:rPr>
                            </m:ctrlPr>
                          </m:funcPr>
                          <m:fName>
                            <m:sSub>
                              <m:sSubPr>
                                <m:ctrlPr>
                                  <a:rPr kumimoji="1" lang="en-US" altLang="zh-Hant" i="1">
                                    <a:latin typeface="Cambria Math" panose="02040503050406030204" pitchFamily="18" charset="0"/>
                                  </a:rPr>
                                </m:ctrlPr>
                              </m:sSubPr>
                              <m:e>
                                <m:r>
                                  <m:rPr>
                                    <m:sty m:val="p"/>
                                  </m:rPr>
                                  <a:rPr kumimoji="1" lang="en-US" altLang="zh-Hant">
                                    <a:latin typeface="Cambria Math" panose="02040503050406030204" pitchFamily="18" charset="0"/>
                                  </a:rPr>
                                  <m:t>log</m:t>
                                </m:r>
                              </m:e>
                              <m:sub>
                                <m:r>
                                  <a:rPr kumimoji="1" lang="en-US" altLang="zh-Hant" i="1">
                                    <a:latin typeface="Cambria Math" panose="02040503050406030204" pitchFamily="18" charset="0"/>
                                  </a:rPr>
                                  <m:t>2</m:t>
                                </m:r>
                              </m:sub>
                            </m:sSub>
                          </m:fName>
                          <m:e>
                            <m:r>
                              <a:rPr kumimoji="1" lang="en-US" altLang="zh-Hant" i="1">
                                <a:latin typeface="Cambria Math" panose="02040503050406030204" pitchFamily="18" charset="0"/>
                              </a:rPr>
                              <m:t>𝑁</m:t>
                            </m:r>
                          </m:e>
                        </m:func>
                      </m:e>
                    </m:d>
                    <m:r>
                      <a:rPr kumimoji="1" lang="en-US" altLang="zh-Hant" i="1">
                        <a:latin typeface="Cambria Math" panose="02040503050406030204" pitchFamily="18" charset="0"/>
                      </a:rPr>
                      <m:t> </m:t>
                    </m:r>
                  </m:oMath>
                </a14:m>
                <a:r>
                  <a:rPr kumimoji="1" lang="zh-Hant" altLang="en-US" dirty="0"/>
                  <a:t>，</a:t>
                </a:r>
                <a:r>
                  <a:rPr kumimoji="1" lang="zh-TW" altLang="en-US" dirty="0"/>
                  <a:t>则输出</a:t>
                </a:r>
                <a14:m>
                  <m:oMath xmlns:m="http://schemas.openxmlformats.org/officeDocument/2006/math">
                    <m:r>
                      <a:rPr kumimoji="1" lang="en-US" altLang="zh-Hant" i="1" dirty="0" smtClean="0">
                        <a:latin typeface="Cambria Math" panose="02040503050406030204" pitchFamily="18" charset="0"/>
                      </a:rPr>
                      <m:t>−1</m:t>
                    </m:r>
                  </m:oMath>
                </a14:m>
                <a:endParaRPr kumimoji="1"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2533" t="-3801"/>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0" y="5653743"/>
            <a:ext cx="11898630" cy="923330"/>
          </a:xfrm>
          <a:prstGeom prst="rect">
            <a:avLst/>
          </a:prstGeom>
          <a:noFill/>
        </p:spPr>
        <p:txBody>
          <a:bodyPr wrap="square" rtlCol="0">
            <a:spAutoFit/>
          </a:bodyPr>
          <a:lstStyle/>
          <a:p>
            <a:r>
              <a:rPr kumimoji="1" lang="zh-TW" altLang="en-US" sz="3600" i="1" dirty="0"/>
              <a:t>本题是 </a:t>
            </a:r>
            <a:r>
              <a:rPr lang="en-US" altLang="zh-TW" sz="3600" i="1" dirty="0">
                <a:hlinkClick r:id="rId2"/>
              </a:rPr>
              <a:t>2016 ACM-ICPC Chung-Li pK - - - Lightbulbs</a:t>
            </a:r>
            <a:r>
              <a:rPr lang="en-US" altLang="zh-TW" sz="3600" i="1" dirty="0"/>
              <a:t> </a:t>
            </a:r>
            <a:r>
              <a:rPr lang="zh-TW" altLang="en-US" sz="3600" i="1" dirty="0"/>
              <a:t>简化版</a:t>
            </a:r>
            <a:endParaRPr lang="en-US" altLang="zh-TW" sz="3600" i="1" dirty="0"/>
          </a:p>
          <a:p>
            <a:endParaRPr kumimoji="1" lang="zh-TW"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最小点覆盖问题</a:t>
            </a:r>
            <a:endParaRPr kumimoji="1" lang="zh-TW" altLang="en-US" dirty="0"/>
          </a:p>
        </p:txBody>
      </p:sp>
      <p:sp>
        <p:nvSpPr>
          <p:cNvPr id="3" name="內容版面配置區 2"/>
          <p:cNvSpPr>
            <a:spLocks noGrp="1"/>
          </p:cNvSpPr>
          <p:nvPr>
            <p:ph idx="1"/>
          </p:nvPr>
        </p:nvSpPr>
        <p:spPr>
          <a:xfrm>
            <a:off x="838200" y="1825625"/>
            <a:ext cx="11353800" cy="4351338"/>
          </a:xfrm>
        </p:spPr>
        <p:txBody>
          <a:bodyPr/>
          <a:lstStyle/>
          <a:p>
            <a:r>
              <a:rPr kumimoji="1" lang="zh-TW" altLang="en-US" dirty="0"/>
              <a:t>这也能用枚举？</a:t>
            </a:r>
            <a:endParaRPr kumimoji="1" lang="en-US" altLang="zh-TW" dirty="0"/>
          </a:p>
          <a:p>
            <a:r>
              <a:rPr kumimoji="1" lang="zh-TW" altLang="en-US" dirty="0"/>
              <a:t>若是枚举每个点选或不选</a:t>
            </a:r>
            <a:r>
              <a:rPr kumimoji="1" lang="en-US" altLang="zh-TW" dirty="0"/>
              <a:t>…</a:t>
            </a:r>
            <a:r>
              <a:rPr kumimoji="1" lang="zh-TW" altLang="en-US" dirty="0"/>
              <a:t>感觉没戏呀</a:t>
            </a:r>
            <a:endParaRPr kumimoji="1" lang="en-US" altLang="zh-TW" dirty="0"/>
          </a:p>
          <a:p>
            <a:pPr marL="0" indent="0">
              <a:buNone/>
            </a:pPr>
            <a:endParaRPr kumimoji="1" lang="zh-TW"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最小点覆盖问题</a:t>
            </a:r>
            <a:endParaRPr kumimoji="1" lang="zh-TW" altLang="en-US" dirty="0"/>
          </a:p>
        </p:txBody>
      </p:sp>
      <p:sp>
        <p:nvSpPr>
          <p:cNvPr id="3" name="內容版面配置區 2"/>
          <p:cNvSpPr>
            <a:spLocks noGrp="1"/>
          </p:cNvSpPr>
          <p:nvPr>
            <p:ph idx="1"/>
          </p:nvPr>
        </p:nvSpPr>
        <p:spPr>
          <a:xfrm>
            <a:off x="838200" y="1825625"/>
            <a:ext cx="11353800" cy="4351338"/>
          </a:xfrm>
        </p:spPr>
        <p:txBody>
          <a:bodyPr/>
          <a:lstStyle/>
          <a:p>
            <a:r>
              <a:rPr kumimoji="1" lang="zh-TW" altLang="en-US" dirty="0"/>
              <a:t>换个切入点看看</a:t>
            </a:r>
            <a:endParaRPr kumimoji="1" lang="en-US" altLang="zh-TW" dirty="0"/>
          </a:p>
          <a:p>
            <a:endParaRPr kumimoji="1" lang="en-US" altLang="zh-TW" dirty="0"/>
          </a:p>
          <a:p>
            <a:r>
              <a:rPr kumimoji="1" lang="zh-TW" altLang="en-US" dirty="0"/>
              <a:t>我们来枚举边吧！</a:t>
            </a:r>
            <a:endParaRPr kumimoji="1" lang="zh-TW"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880610" y="4671"/>
            <a:ext cx="7311390" cy="6853329"/>
          </a:xfrm>
        </p:spPr>
      </p:pic>
      <p:sp>
        <p:nvSpPr>
          <p:cNvPr id="8" name="文字方塊 7"/>
          <p:cNvSpPr txBox="1"/>
          <p:nvPr/>
        </p:nvSpPr>
        <p:spPr>
          <a:xfrm>
            <a:off x="445770" y="285750"/>
            <a:ext cx="4137660" cy="369332"/>
          </a:xfrm>
          <a:prstGeom prst="rect">
            <a:avLst/>
          </a:prstGeom>
          <a:noFill/>
        </p:spPr>
        <p:txBody>
          <a:bodyPr wrap="square" rtlCol="0">
            <a:spAutoFit/>
          </a:bodyPr>
          <a:lstStyle/>
          <a:p>
            <a:r>
              <a:rPr kumimoji="1" lang="en-US" altLang="zh-TW" dirty="0">
                <a:hlinkClick r:id="rId2"/>
              </a:rPr>
              <a:t>http://</a:t>
            </a:r>
            <a:r>
              <a:rPr kumimoji="1" lang="en-US" altLang="zh-TW" dirty="0" err="1">
                <a:hlinkClick r:id="rId2"/>
              </a:rPr>
              <a:t>codepad.org</a:t>
            </a:r>
            <a:r>
              <a:rPr kumimoji="1" lang="en-US" altLang="zh-TW" dirty="0">
                <a:hlinkClick r:id="rId2"/>
              </a:rPr>
              <a:t>/</a:t>
            </a:r>
            <a:r>
              <a:rPr kumimoji="1" lang="en-US" altLang="zh-TW" dirty="0" err="1">
                <a:hlinkClick r:id="rId2"/>
              </a:rPr>
              <a:t>ozXIviyZ</a:t>
            </a:r>
            <a:endParaRPr kumimoji="1" lang="zh-TW" altLang="en-US" dirty="0"/>
          </a:p>
        </p:txBody>
      </p:sp>
      <p:sp>
        <p:nvSpPr>
          <p:cNvPr id="9" name="文字方塊 8"/>
          <p:cNvSpPr txBox="1"/>
          <p:nvPr/>
        </p:nvSpPr>
        <p:spPr>
          <a:xfrm>
            <a:off x="342900" y="4854893"/>
            <a:ext cx="4789170" cy="1569660"/>
          </a:xfrm>
          <a:prstGeom prst="rect">
            <a:avLst/>
          </a:prstGeom>
          <a:noFill/>
        </p:spPr>
        <p:txBody>
          <a:bodyPr wrap="square" rtlCol="0">
            <a:spAutoFit/>
          </a:bodyPr>
          <a:lstStyle/>
          <a:p>
            <a:r>
              <a:rPr kumimoji="1" lang="zh-TW" altLang="en-US" sz="4800" b="1" dirty="0">
                <a:solidFill>
                  <a:srgbClr val="FF0000"/>
                </a:solidFill>
              </a:rPr>
              <a:t>如何估计此程式码的复杂度呢？</a:t>
            </a:r>
            <a:endParaRPr kumimoji="1" lang="zh-TW" altLang="en-US" sz="4800" b="1" dirty="0">
              <a:solidFill>
                <a:srgbClr val="FF0000"/>
              </a:solidFill>
            </a:endParaRPr>
          </a:p>
        </p:txBody>
      </p:sp>
      <p:sp>
        <p:nvSpPr>
          <p:cNvPr id="10" name="矩形 9"/>
          <p:cNvSpPr/>
          <p:nvPr/>
        </p:nvSpPr>
        <p:spPr>
          <a:xfrm>
            <a:off x="6092190" y="2548890"/>
            <a:ext cx="5932170" cy="156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1" name="直線箭頭接點 10"/>
          <p:cNvCxnSpPr/>
          <p:nvPr/>
        </p:nvCxnSpPr>
        <p:spPr>
          <a:xfrm>
            <a:off x="4720590" y="3314700"/>
            <a:ext cx="1371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字方塊 15">
                <a:extLst>
                  <a:ext uri="{FF2B5EF4-FFF2-40B4-BE49-F238E27FC236}">
                    <a14:artisticCrisscrossEtching id="{4283AEF7-B5B1-0948-889F-67DC40051449}"/>
                  </a:ext>
                </a:extLst>
              </p:cNvPr>
              <p:cNvSpPr txBox="1"/>
              <p:nvPr/>
            </p:nvSpPr>
            <p:spPr>
              <a:xfrm>
                <a:off x="125730" y="2195274"/>
                <a:ext cx="4754880" cy="2716128"/>
              </a:xfrm>
              <a:prstGeom prst="rect">
                <a:avLst/>
              </a:prstGeom>
              <a:noFill/>
            </p:spPr>
            <p:txBody>
              <a:bodyPr wrap="square" rtlCol="0">
                <a:spAutoFit/>
              </a:bodyPr>
              <a:lstStyle/>
              <a:p>
                <a:r>
                  <a:rPr kumimoji="1" lang="zh-TW" altLang="en-US" sz="3200" b="1" dirty="0">
                    <a:solidFill>
                      <a:srgbClr val="0070C0"/>
                    </a:solidFill>
                  </a:rPr>
                  <a:t>这</a:t>
                </a:r>
                <a:r>
                  <a:rPr kumimoji="1" lang="zh-Hant" altLang="en-US" sz="3200" b="1" dirty="0">
                    <a:solidFill>
                      <a:srgbClr val="0070C0"/>
                    </a:solidFill>
                  </a:rPr>
                  <a:t>這一段可以看出，</a:t>
                </a:r>
                <a:r>
                  <a:rPr kumimoji="1" lang="zh-TW" altLang="en-US" sz="3200" b="1" dirty="0">
                    <a:solidFill>
                      <a:srgbClr val="0070C0"/>
                    </a:solidFill>
                  </a:rPr>
                  <a:t>若一个节点有两个子节点</a:t>
                </a:r>
                <a:r>
                  <a:rPr kumimoji="1" lang="zh-Hant" altLang="en-US" sz="3200" b="1" dirty="0">
                    <a:solidFill>
                      <a:srgbClr val="0070C0"/>
                    </a:solidFill>
                  </a:rPr>
                  <a:t>，</a:t>
                </a:r>
                <a:r>
                  <a:rPr kumimoji="1" lang="zh-TW" altLang="en-US" sz="3200" b="1" dirty="0">
                    <a:solidFill>
                      <a:srgbClr val="0070C0"/>
                    </a:solidFill>
                  </a:rPr>
                  <a:t>往下遍历时 </a:t>
                </a:r>
                <a:r>
                  <a:rPr kumimoji="1" lang="en-US" altLang="zh-Hant" sz="3200" b="1" dirty="0">
                    <a:solidFill>
                      <a:srgbClr val="0070C0"/>
                    </a:solidFill>
                  </a:rPr>
                  <a:t>v </a:t>
                </a:r>
                <a:r>
                  <a:rPr kumimoji="1" lang="zh-TW" altLang="en-US" sz="3200" b="1" dirty="0">
                    <a:solidFill>
                      <a:srgbClr val="0070C0"/>
                    </a:solidFill>
                  </a:rPr>
                  <a:t>值会增加 </a:t>
                </a:r>
                <a:r>
                  <a:rPr kumimoji="1" lang="en-US" altLang="zh-TW" sz="3200" b="1" dirty="0">
                    <a:solidFill>
                      <a:srgbClr val="0070C0"/>
                    </a:solidFill>
                  </a:rPr>
                  <a:t>1 </a:t>
                </a:r>
                <a:r>
                  <a:rPr kumimoji="1" lang="zh-Hant" altLang="en-US" sz="3200" b="1" dirty="0">
                    <a:solidFill>
                      <a:srgbClr val="0070C0"/>
                    </a:solidFill>
                  </a:rPr>
                  <a:t>，</a:t>
                </a:r>
                <a:r>
                  <a:rPr kumimoji="1" lang="zh-TW" altLang="en-US" sz="3200" b="1" dirty="0">
                    <a:solidFill>
                      <a:srgbClr val="0070C0"/>
                    </a:solidFill>
                  </a:rPr>
                  <a:t>于是可知此递归树</a:t>
                </a:r>
                <a:r>
                  <a:rPr kumimoji="1" lang="zh-Hant" altLang="en-US" sz="3200" b="1" dirty="0">
                    <a:solidFill>
                      <a:srgbClr val="0070C0"/>
                    </a:solidFill>
                  </a:rPr>
                  <a:t>至多有</a:t>
                </a:r>
                <a:endParaRPr kumimoji="1" lang="en-US" altLang="zh-Hant" sz="3200" b="1" dirty="0">
                  <a:solidFill>
                    <a:srgbClr val="0070C0"/>
                  </a:solidFill>
                </a:endParaRPr>
              </a:p>
              <a:p>
                <a14:m>
                  <m:oMath xmlns:m="http://schemas.openxmlformats.org/officeDocument/2006/math">
                    <m:sSup>
                      <m:sSupPr>
                        <m:ctrlPr>
                          <a:rPr kumimoji="1" lang="en-US" altLang="zh-TW" sz="4000" b="1" i="1">
                            <a:solidFill>
                              <a:srgbClr val="0070C0"/>
                            </a:solidFill>
                            <a:latin typeface="Cambria Math" panose="02040503050406030204" pitchFamily="18" charset="0"/>
                          </a:rPr>
                        </m:ctrlPr>
                      </m:sSupPr>
                      <m:e>
                        <m:r>
                          <a:rPr kumimoji="1" lang="en-US" altLang="zh-TW" sz="4000" b="1">
                            <a:solidFill>
                              <a:srgbClr val="0070C0"/>
                            </a:solidFill>
                            <a:latin typeface="Cambria Math" panose="02040503050406030204" pitchFamily="18" charset="0"/>
                          </a:rPr>
                          <m:t>2</m:t>
                        </m:r>
                      </m:e>
                      <m:sup>
                        <m:d>
                          <m:dPr>
                            <m:begChr m:val="⌈"/>
                            <m:endChr m:val="⌉"/>
                            <m:ctrlPr>
                              <a:rPr kumimoji="1" lang="en-US" altLang="zh-Hant" sz="4000" b="1" i="1">
                                <a:solidFill>
                                  <a:srgbClr val="0070C0"/>
                                </a:solidFill>
                                <a:latin typeface="Cambria Math" panose="02040503050406030204" pitchFamily="18" charset="0"/>
                              </a:rPr>
                            </m:ctrlPr>
                          </m:dPr>
                          <m:e>
                            <m:func>
                              <m:funcPr>
                                <m:ctrlPr>
                                  <a:rPr kumimoji="1" lang="en-US" altLang="zh-Hant" sz="4000" b="1" i="1">
                                    <a:solidFill>
                                      <a:srgbClr val="0070C0"/>
                                    </a:solidFill>
                                    <a:latin typeface="Cambria Math" panose="02040503050406030204" pitchFamily="18" charset="0"/>
                                  </a:rPr>
                                </m:ctrlPr>
                              </m:funcPr>
                              <m:fName>
                                <m:sSub>
                                  <m:sSubPr>
                                    <m:ctrlPr>
                                      <a:rPr kumimoji="1" lang="en-US" altLang="zh-Hant" sz="4000" b="1" i="1">
                                        <a:solidFill>
                                          <a:srgbClr val="0070C0"/>
                                        </a:solidFill>
                                        <a:latin typeface="Cambria Math" panose="02040503050406030204" pitchFamily="18" charset="0"/>
                                      </a:rPr>
                                    </m:ctrlPr>
                                  </m:sSubPr>
                                  <m:e>
                                    <m:r>
                                      <m:rPr>
                                        <m:sty m:val="p"/>
                                      </m:rPr>
                                      <a:rPr kumimoji="1" lang="en-US" altLang="zh-Hant" sz="4000" b="1">
                                        <a:solidFill>
                                          <a:srgbClr val="0070C0"/>
                                        </a:solidFill>
                                        <a:latin typeface="Cambria Math" panose="02040503050406030204" pitchFamily="18" charset="0"/>
                                      </a:rPr>
                                      <m:t>log</m:t>
                                    </m:r>
                                  </m:e>
                                  <m:sub>
                                    <m:r>
                                      <a:rPr kumimoji="1" lang="en-US" altLang="zh-Hant" sz="4000" b="1">
                                        <a:solidFill>
                                          <a:srgbClr val="0070C0"/>
                                        </a:solidFill>
                                        <a:latin typeface="Cambria Math" panose="02040503050406030204" pitchFamily="18" charset="0"/>
                                      </a:rPr>
                                      <m:t>2</m:t>
                                    </m:r>
                                  </m:sub>
                                </m:sSub>
                              </m:fName>
                              <m:e>
                                <m:r>
                                  <a:rPr kumimoji="1" lang="en-US" altLang="zh-Hant" sz="4000" b="1">
                                    <a:solidFill>
                                      <a:srgbClr val="0070C0"/>
                                    </a:solidFill>
                                    <a:latin typeface="Cambria Math" panose="02040503050406030204" pitchFamily="18" charset="0"/>
                                  </a:rPr>
                                  <m:t>𝑁</m:t>
                                </m:r>
                              </m:e>
                            </m:func>
                          </m:e>
                        </m:d>
                      </m:sup>
                    </m:sSup>
                  </m:oMath>
                </a14:m>
                <a:r>
                  <a:rPr kumimoji="1" lang="zh-TW" altLang="en-US" sz="3200" b="1" dirty="0">
                    <a:solidFill>
                      <a:srgbClr val="0070C0"/>
                    </a:solidFill>
                  </a:rPr>
                  <a:t>终端结点</a:t>
                </a:r>
              </a:p>
            </p:txBody>
          </p:sp>
        </mc:Choice>
        <mc:Fallback>
          <p:sp>
            <p:nvSpPr>
              <p:cNvPr id="16" name="文字方塊 15"/>
              <p:cNvSpPr txBox="1">
                <a:spLocks noRot="1" noChangeAspect="1" noMove="1" noResize="1" noEditPoints="1" noAdjustHandles="1" noChangeArrowheads="1" noChangeShapeType="1" noTextEdit="1"/>
              </p:cNvSpPr>
              <p:nvPr/>
            </p:nvSpPr>
            <p:spPr>
              <a:xfrm>
                <a:off x="125730" y="2195274"/>
                <a:ext cx="4754880" cy="2716128"/>
              </a:xfrm>
              <a:prstGeom prst="rect">
                <a:avLst/>
              </a:prstGeom>
              <a:blipFill rotWithShape="1">
                <a:blip r:embed="rId3"/>
                <a:stretch>
                  <a:fillRect l="-2667" t="-2791" r="-1067" b="-5581"/>
                </a:stretch>
              </a:blipFill>
            </p:spPr>
            <p:txBody>
              <a:bodyPr/>
              <a:lstStyle/>
              <a:p>
                <a:r>
                  <a:rPr lang="zh-TW" altLang="en-US">
                    <a:noFill/>
                  </a:rPr>
                  <a:t> </a:t>
                </a:r>
                <a:endParaRPr lang="zh-TW" altLang="en-US">
                  <a:noFill/>
                </a:endParaRPr>
              </a:p>
            </p:txBody>
          </p:sp>
        </mc:Fallback>
      </mc:AlternateContent>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1" y="654551"/>
            <a:ext cx="3790846" cy="1448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085965" y="1021186"/>
            <a:ext cx="3718560" cy="3702737"/>
          </a:xfrm>
        </p:spPr>
      </p:pic>
      <mc:AlternateContent xmlns:mc="http://schemas.openxmlformats.org/markup-compatibility/2006">
        <mc:Choice xmlns:a14="http://schemas.microsoft.com/office/drawing/2010/main" Requires="a14">
          <p:sp>
            <p:nvSpPr>
              <p:cNvPr id="7" name="文字方塊 6">
                <a:extLst>
                  <a:ext uri="{FF2B5EF4-FFF2-40B4-BE49-F238E27FC236}">
                    <a14:artisticCrisscrossEtching id="{1F5E0040-4F39-764A-AE08-82D3A24A2D83}"/>
                  </a:ext>
                </a:extLst>
              </p:cNvPr>
              <p:cNvSpPr txBox="1"/>
              <p:nvPr/>
            </p:nvSpPr>
            <p:spPr>
              <a:xfrm>
                <a:off x="640080" y="342900"/>
                <a:ext cx="6172200" cy="3416320"/>
              </a:xfrm>
              <a:prstGeom prst="rect">
                <a:avLst/>
              </a:prstGeom>
              <a:noFill/>
            </p:spPr>
            <p:txBody>
              <a:bodyPr wrap="square" rtlCol="0">
                <a:spAutoFit/>
              </a:bodyPr>
              <a:lstStyle/>
              <a:p>
                <a:r>
                  <a:rPr kumimoji="1" lang="zh-TW" altLang="en-US" sz="3600" dirty="0"/>
                  <a:t>以右图递归树为例，此树深度为 </a:t>
                </a:r>
                <a:r>
                  <a:rPr kumimoji="1" lang="en-US" altLang="zh-TW" sz="3600" dirty="0"/>
                  <a:t>6</a:t>
                </a:r>
                <a:r>
                  <a:rPr kumimoji="1" lang="zh-TW" altLang="en-US" sz="3600" dirty="0"/>
                  <a:t>，代表原图有</a:t>
                </a:r>
                <a:r>
                  <a:rPr kumimoji="1" lang="en-US" altLang="zh-TW" sz="3600" dirty="0"/>
                  <a:t>6 </a:t>
                </a:r>
                <a:r>
                  <a:rPr kumimoji="1" lang="zh-TW" altLang="en-US" sz="3600" dirty="0"/>
                  <a:t>条边，所以枚举完七条边就会遍历到树的底部，若要遍历下个节点时</a:t>
                </a:r>
                <a14:m>
                  <m:oMath xmlns:m="http://schemas.openxmlformats.org/officeDocument/2006/math">
                    <m:r>
                      <a:rPr kumimoji="1" lang="en-US" altLang="zh-Hant" sz="3600" b="0" i="0" dirty="0" smtClean="0">
                        <a:latin typeface="Cambria Math" panose="02040503050406030204" pitchFamily="18" charset="0"/>
                      </a:rPr>
                      <m:t> </m:t>
                    </m:r>
                    <m:r>
                      <a:rPr kumimoji="1" lang="en-US" altLang="zh-Hant" sz="3600" b="0" i="1" dirty="0" smtClean="0">
                        <a:latin typeface="Cambria Math" panose="02040503050406030204" pitchFamily="18" charset="0"/>
                      </a:rPr>
                      <m:t>𝑣</m:t>
                    </m:r>
                    <m:r>
                      <a:rPr kumimoji="1" lang="en-US" altLang="zh-Hant" sz="3600" b="0" i="1" dirty="0" smtClean="0">
                        <a:latin typeface="Cambria Math" panose="02040503050406030204" pitchFamily="18" charset="0"/>
                        <a:ea typeface="Cambria Math" panose="02040503050406030204" pitchFamily="18" charset="0"/>
                      </a:rPr>
                      <m:t>≥</m:t>
                    </m:r>
                    <m:r>
                      <a:rPr kumimoji="1" lang="en-US" altLang="zh-Hant" sz="3600" b="0" i="1" dirty="0" smtClean="0">
                        <a:latin typeface="Cambria Math" panose="02040503050406030204" pitchFamily="18" charset="0"/>
                        <a:ea typeface="Cambria Math" panose="02040503050406030204" pitchFamily="18" charset="0"/>
                      </a:rPr>
                      <m:t>𝑎𝑛𝑠</m:t>
                    </m:r>
                  </m:oMath>
                </a14:m>
                <a:r>
                  <a:rPr kumimoji="1" lang="zh-Hant" altLang="en-US" sz="3600" dirty="0"/>
                  <a:t>，</a:t>
                </a:r>
                <a:r>
                  <a:rPr kumimoji="1" lang="zh-TW" altLang="en-US" sz="3600" dirty="0"/>
                  <a:t>则直接</a:t>
                </a:r>
                <a:r>
                  <a:rPr kumimoji="1" lang="en-US" altLang="zh-Hant" sz="3600" dirty="0"/>
                  <a:t>return</a:t>
                </a:r>
                <a:r>
                  <a:rPr kumimoji="1" lang="zh-Hant" altLang="en-US" sz="3600" dirty="0"/>
                  <a:t>。</a:t>
                </a:r>
                <a:r>
                  <a:rPr kumimoji="1" lang="en-US" altLang="zh-Hant" sz="3600" dirty="0"/>
                  <a:t>(</a:t>
                </a:r>
                <a:r>
                  <a:rPr kumimoji="1" lang="zh-TW" altLang="en-US" sz="3600" dirty="0"/>
                  <a:t>如红色叉叉</a:t>
                </a:r>
                <a:r>
                  <a:rPr kumimoji="1" lang="en-US" altLang="zh-Hant" sz="3600" dirty="0"/>
                  <a:t>)</a:t>
                </a:r>
                <a:endParaRPr kumimoji="1" lang="zh-TW" altLang="en-US" sz="3600" dirty="0"/>
              </a:p>
            </p:txBody>
          </p:sp>
        </mc:Choice>
        <mc:Fallback>
          <p:sp>
            <p:nvSpPr>
              <p:cNvPr id="7" name="文字方塊 6"/>
              <p:cNvSpPr txBox="1">
                <a:spLocks noRot="1" noChangeAspect="1" noMove="1" noResize="1" noEditPoints="1" noAdjustHandles="1" noChangeArrowheads="1" noChangeShapeType="1" noTextEdit="1"/>
              </p:cNvSpPr>
              <p:nvPr/>
            </p:nvSpPr>
            <p:spPr>
              <a:xfrm>
                <a:off x="640080" y="342900"/>
                <a:ext cx="6172200" cy="3416320"/>
              </a:xfrm>
              <a:prstGeom prst="rect">
                <a:avLst/>
              </a:prstGeom>
              <a:blipFill rotWithShape="1">
                <a:blip r:embed="rId2"/>
                <a:stretch>
                  <a:fillRect l="-2669" t="-2593" r="-2259" b="-5926"/>
                </a:stretch>
              </a:blipFill>
            </p:spPr>
            <p:txBody>
              <a:bodyPr/>
              <a:lstStyle/>
              <a:p>
                <a:r>
                  <a:rPr lang="zh-TW" altLang="en-US">
                    <a:noFill/>
                  </a:rPr>
                  <a:t> </a:t>
                </a:r>
                <a:endParaRPr lang="zh-TW" altLang="en-US">
                  <a:noFill/>
                </a:endParaRPr>
              </a:p>
            </p:txBody>
          </p:sp>
        </mc:Fallback>
      </mc:AlternateContent>
      <p:cxnSp>
        <p:nvCxnSpPr>
          <p:cNvPr id="14" name="直線接點 13"/>
          <p:cNvCxnSpPr/>
          <p:nvPr/>
        </p:nvCxnSpPr>
        <p:spPr>
          <a:xfrm flipV="1">
            <a:off x="10008552" y="2872554"/>
            <a:ext cx="262890" cy="419284"/>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線接點 16"/>
          <p:cNvCxnSpPr/>
          <p:nvPr/>
        </p:nvCxnSpPr>
        <p:spPr>
          <a:xfrm flipH="1" flipV="1">
            <a:off x="9894252" y="2956466"/>
            <a:ext cx="491490" cy="25146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24" name="文字方塊 23">
                <a:extLst>
                  <a:ext uri="{FF2B5EF4-FFF2-40B4-BE49-F238E27FC236}">
                    <a14:artisticCrisscrossEtching id="{A53BCDEA-47C2-F143-9EC7-999178BFC68A}"/>
                  </a:ext>
                </a:extLst>
              </p:cNvPr>
              <p:cNvSpPr txBox="1"/>
              <p:nvPr/>
            </p:nvSpPr>
            <p:spPr>
              <a:xfrm>
                <a:off x="0" y="4051779"/>
                <a:ext cx="7692390" cy="1788951"/>
              </a:xfrm>
              <a:prstGeom prst="rect">
                <a:avLst/>
              </a:prstGeom>
              <a:noFill/>
            </p:spPr>
            <p:txBody>
              <a:bodyPr wrap="square" rtlCol="0">
                <a:spAutoFit/>
              </a:bodyPr>
              <a:lstStyle/>
              <a:p>
                <a:r>
                  <a:rPr kumimoji="1" lang="zh-TW" altLang="en-US" sz="3600" dirty="0"/>
                  <a:t>由于终端节点数不超过</a:t>
                </a:r>
                <a14:m>
                  <m:oMath xmlns:m="http://schemas.openxmlformats.org/officeDocument/2006/math">
                    <m:sSup>
                      <m:sSupPr>
                        <m:ctrlPr>
                          <a:rPr kumimoji="1" lang="en-US" altLang="zh-TW" sz="3600" b="1" i="1">
                            <a:solidFill>
                              <a:srgbClr val="0070C0"/>
                            </a:solidFill>
                            <a:latin typeface="Cambria Math" panose="02040503050406030204" pitchFamily="18" charset="0"/>
                          </a:rPr>
                        </m:ctrlPr>
                      </m:sSupPr>
                      <m:e>
                        <m:r>
                          <a:rPr kumimoji="1" lang="en-US" altLang="zh-TW" sz="3600" b="1">
                            <a:solidFill>
                              <a:srgbClr val="0070C0"/>
                            </a:solidFill>
                            <a:latin typeface="Cambria Math" panose="02040503050406030204" pitchFamily="18" charset="0"/>
                          </a:rPr>
                          <m:t>2</m:t>
                        </m:r>
                      </m:e>
                      <m:sup>
                        <m:d>
                          <m:dPr>
                            <m:begChr m:val="⌈"/>
                            <m:endChr m:val="⌉"/>
                            <m:ctrlPr>
                              <a:rPr kumimoji="1" lang="en-US" altLang="zh-Hant" sz="3600" b="1" i="1">
                                <a:solidFill>
                                  <a:srgbClr val="0070C0"/>
                                </a:solidFill>
                                <a:latin typeface="Cambria Math" panose="02040503050406030204" pitchFamily="18" charset="0"/>
                              </a:rPr>
                            </m:ctrlPr>
                          </m:dPr>
                          <m:e>
                            <m:func>
                              <m:funcPr>
                                <m:ctrlPr>
                                  <a:rPr kumimoji="1" lang="en-US" altLang="zh-Hant" sz="3600" b="1" i="1">
                                    <a:solidFill>
                                      <a:srgbClr val="0070C0"/>
                                    </a:solidFill>
                                    <a:latin typeface="Cambria Math" panose="02040503050406030204" pitchFamily="18" charset="0"/>
                                  </a:rPr>
                                </m:ctrlPr>
                              </m:funcPr>
                              <m:fName>
                                <m:sSub>
                                  <m:sSubPr>
                                    <m:ctrlPr>
                                      <a:rPr kumimoji="1" lang="en-US" altLang="zh-Hant" sz="3600" b="1" i="1">
                                        <a:solidFill>
                                          <a:srgbClr val="0070C0"/>
                                        </a:solidFill>
                                        <a:latin typeface="Cambria Math" panose="02040503050406030204" pitchFamily="18" charset="0"/>
                                      </a:rPr>
                                    </m:ctrlPr>
                                  </m:sSubPr>
                                  <m:e>
                                    <m:r>
                                      <m:rPr>
                                        <m:sty m:val="p"/>
                                      </m:rPr>
                                      <a:rPr kumimoji="1" lang="en-US" altLang="zh-Hant" sz="3600" b="1">
                                        <a:solidFill>
                                          <a:srgbClr val="0070C0"/>
                                        </a:solidFill>
                                        <a:latin typeface="Cambria Math" panose="02040503050406030204" pitchFamily="18" charset="0"/>
                                      </a:rPr>
                                      <m:t>log</m:t>
                                    </m:r>
                                  </m:e>
                                  <m:sub>
                                    <m:r>
                                      <a:rPr kumimoji="1" lang="en-US" altLang="zh-Hant" sz="3600" b="1">
                                        <a:solidFill>
                                          <a:srgbClr val="0070C0"/>
                                        </a:solidFill>
                                        <a:latin typeface="Cambria Math" panose="02040503050406030204" pitchFamily="18" charset="0"/>
                                      </a:rPr>
                                      <m:t>2</m:t>
                                    </m:r>
                                  </m:sub>
                                </m:sSub>
                              </m:fName>
                              <m:e>
                                <m:r>
                                  <a:rPr kumimoji="1" lang="en-US" altLang="zh-Hant" sz="3600" b="1">
                                    <a:solidFill>
                                      <a:srgbClr val="0070C0"/>
                                    </a:solidFill>
                                    <a:latin typeface="Cambria Math" panose="02040503050406030204" pitchFamily="18" charset="0"/>
                                  </a:rPr>
                                  <m:t>𝑁</m:t>
                                </m:r>
                              </m:e>
                            </m:func>
                          </m:e>
                        </m:d>
                      </m:sup>
                    </m:sSup>
                  </m:oMath>
                </a14:m>
                <a:r>
                  <a:rPr kumimoji="1" lang="zh-TW" altLang="en-US" sz="3600" dirty="0"/>
                  <a:t> </a:t>
                </a:r>
                <a:r>
                  <a:rPr kumimoji="1" lang="zh-Hant" altLang="en-US" sz="3600" dirty="0"/>
                  <a:t>，</a:t>
                </a:r>
                <a:r>
                  <a:rPr kumimoji="1" lang="zh-TW" altLang="en-US" sz="3600" dirty="0"/>
                  <a:t>且深度为原图边数</a:t>
                </a:r>
                <a:r>
                  <a:rPr kumimoji="1" lang="en-US" altLang="zh-Hant" sz="3600" dirty="0"/>
                  <a:t>(</a:t>
                </a:r>
                <a:r>
                  <a:rPr kumimoji="1" lang="zh-TW" altLang="en-US" sz="3600" dirty="0"/>
                  <a:t>可假设</a:t>
                </a:r>
                <a14:m>
                  <m:oMath xmlns:m="http://schemas.openxmlformats.org/officeDocument/2006/math">
                    <m:r>
                      <a:rPr kumimoji="1" lang="en-US" altLang="zh-Hant" sz="3600" b="1" i="1" smtClean="0">
                        <a:solidFill>
                          <a:srgbClr val="0070C0"/>
                        </a:solidFill>
                        <a:latin typeface="Cambria Math" panose="02040503050406030204" pitchFamily="18" charset="0"/>
                        <a:ea typeface="Cambria Math" panose="02040503050406030204" pitchFamily="18" charset="0"/>
                      </a:rPr>
                      <m:t>≤</m:t>
                    </m:r>
                    <m:r>
                      <a:rPr kumimoji="1" lang="en-US" altLang="zh-Hant" sz="3600" b="1" i="1" smtClean="0">
                        <a:solidFill>
                          <a:srgbClr val="0070C0"/>
                        </a:solidFill>
                        <a:latin typeface="Cambria Math" panose="02040503050406030204" pitchFamily="18" charset="0"/>
                        <a:ea typeface="Cambria Math" panose="02040503050406030204" pitchFamily="18" charset="0"/>
                      </a:rPr>
                      <m:t>𝑵</m:t>
                    </m:r>
                    <m:r>
                      <a:rPr kumimoji="1" lang="en-US" altLang="zh-Hant" sz="3600" b="1" i="1" smtClean="0">
                        <a:solidFill>
                          <a:srgbClr val="0070C0"/>
                        </a:solidFill>
                        <a:latin typeface="Cambria Math" panose="02040503050406030204" pitchFamily="18" charset="0"/>
                        <a:ea typeface="Cambria Math" panose="02040503050406030204" pitchFamily="18" charset="0"/>
                      </a:rPr>
                      <m:t>×</m:t>
                    </m:r>
                    <m:d>
                      <m:dPr>
                        <m:begChr m:val="⌈"/>
                        <m:endChr m:val="⌉"/>
                        <m:ctrlPr>
                          <a:rPr kumimoji="1" lang="en-US" altLang="zh-Hant" sz="3600" b="1" i="1">
                            <a:solidFill>
                              <a:srgbClr val="0070C0"/>
                            </a:solidFill>
                            <a:latin typeface="Cambria Math" panose="02040503050406030204" pitchFamily="18" charset="0"/>
                          </a:rPr>
                        </m:ctrlPr>
                      </m:dPr>
                      <m:e>
                        <m:func>
                          <m:funcPr>
                            <m:ctrlPr>
                              <a:rPr kumimoji="1" lang="en-US" altLang="zh-Hant" sz="3600" b="1" i="1">
                                <a:solidFill>
                                  <a:srgbClr val="0070C0"/>
                                </a:solidFill>
                                <a:latin typeface="Cambria Math" panose="02040503050406030204" pitchFamily="18" charset="0"/>
                              </a:rPr>
                            </m:ctrlPr>
                          </m:funcPr>
                          <m:fName>
                            <m:sSub>
                              <m:sSubPr>
                                <m:ctrlPr>
                                  <a:rPr kumimoji="1" lang="en-US" altLang="zh-Hant" sz="3600" b="1" i="1">
                                    <a:solidFill>
                                      <a:srgbClr val="0070C0"/>
                                    </a:solidFill>
                                    <a:latin typeface="Cambria Math" panose="02040503050406030204" pitchFamily="18" charset="0"/>
                                  </a:rPr>
                                </m:ctrlPr>
                              </m:sSubPr>
                              <m:e>
                                <m:r>
                                  <m:rPr>
                                    <m:sty m:val="p"/>
                                  </m:rPr>
                                  <a:rPr kumimoji="1" lang="en-US" altLang="zh-Hant" sz="3600" b="1">
                                    <a:solidFill>
                                      <a:srgbClr val="0070C0"/>
                                    </a:solidFill>
                                    <a:latin typeface="Cambria Math" panose="02040503050406030204" pitchFamily="18" charset="0"/>
                                  </a:rPr>
                                  <m:t>log</m:t>
                                </m:r>
                              </m:e>
                              <m:sub>
                                <m:r>
                                  <a:rPr kumimoji="1" lang="en-US" altLang="zh-Hant" sz="3600" b="1">
                                    <a:solidFill>
                                      <a:srgbClr val="0070C0"/>
                                    </a:solidFill>
                                    <a:latin typeface="Cambria Math" panose="02040503050406030204" pitchFamily="18" charset="0"/>
                                  </a:rPr>
                                  <m:t>2</m:t>
                                </m:r>
                              </m:sub>
                            </m:sSub>
                          </m:fName>
                          <m:e>
                            <m:r>
                              <a:rPr kumimoji="1" lang="en-US" altLang="zh-Hant" sz="3600" b="1">
                                <a:solidFill>
                                  <a:srgbClr val="0070C0"/>
                                </a:solidFill>
                                <a:latin typeface="Cambria Math" panose="02040503050406030204" pitchFamily="18" charset="0"/>
                              </a:rPr>
                              <m:t>𝑁</m:t>
                            </m:r>
                          </m:e>
                        </m:func>
                      </m:e>
                    </m:d>
                  </m:oMath>
                </a14:m>
                <a:r>
                  <a:rPr kumimoji="1" lang="en-US" altLang="zh-Hant" sz="3600" dirty="0"/>
                  <a:t>,</a:t>
                </a:r>
                <a:r>
                  <a:rPr kumimoji="1" lang="zh-Hant" altLang="en-US" sz="3600" dirty="0"/>
                  <a:t>若</a:t>
                </a:r>
                <a:r>
                  <a:rPr kumimoji="1" lang="zh-TW" altLang="en-US" sz="3600" dirty="0"/>
                  <a:t>超过此数值可证明答案为 </a:t>
                </a:r>
                <a:r>
                  <a:rPr kumimoji="1" lang="en-US" altLang="zh-TW" sz="3600" dirty="0"/>
                  <a:t>-1)</a:t>
                </a:r>
              </a:p>
            </p:txBody>
          </p:sp>
        </mc:Choice>
        <mc:Fallback>
          <p:sp>
            <p:nvSpPr>
              <p:cNvPr id="24" name="文字方塊 23"/>
              <p:cNvSpPr txBox="1">
                <a:spLocks noRot="1" noChangeAspect="1" noMove="1" noResize="1" noEditPoints="1" noAdjustHandles="1" noChangeArrowheads="1" noChangeShapeType="1" noTextEdit="1"/>
              </p:cNvSpPr>
              <p:nvPr/>
            </p:nvSpPr>
            <p:spPr>
              <a:xfrm>
                <a:off x="0" y="4051779"/>
                <a:ext cx="7692390" cy="1788951"/>
              </a:xfrm>
              <a:prstGeom prst="rect">
                <a:avLst/>
              </a:prstGeom>
              <a:blipFill rotWithShape="1">
                <a:blip r:embed="rId3"/>
                <a:stretch>
                  <a:fillRect l="-2310" t="-3521" r="-3795" b="-1197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a14:artisticCrisscrossEtching id="{F1B1A12B-3F26-2046-9540-074EEC86B882}"/>
                  </a:ext>
                </a:extLst>
              </p:cNvPr>
              <p:cNvSpPr txBox="1"/>
              <p:nvPr/>
            </p:nvSpPr>
            <p:spPr>
              <a:xfrm>
                <a:off x="3760470" y="5840730"/>
                <a:ext cx="8206739" cy="769441"/>
              </a:xfrm>
              <a:prstGeom prst="rect">
                <a:avLst/>
              </a:prstGeom>
              <a:noFill/>
            </p:spPr>
            <p:txBody>
              <a:bodyPr wrap="square" rtlCol="0">
                <a:spAutoFit/>
              </a:bodyPr>
              <a:lstStyle/>
              <a:p>
                <a:r>
                  <a:rPr kumimoji="1" lang="zh-TW" altLang="en-US" sz="4400" dirty="0">
                    <a:solidFill>
                      <a:srgbClr val="FF0000"/>
                    </a:solidFill>
                  </a:rPr>
                  <a:t>故总时间复杂度为</a:t>
                </a:r>
                <a:r>
                  <a:rPr kumimoji="1" lang="zh-Hant" altLang="en-US" sz="4400" dirty="0">
                    <a:solidFill>
                      <a:srgbClr val="FF0000"/>
                    </a:solidFill>
                  </a:rPr>
                  <a:t> </a:t>
                </a:r>
                <a14:m>
                  <m:oMath xmlns:m="http://schemas.openxmlformats.org/officeDocument/2006/math">
                    <m:r>
                      <a:rPr kumimoji="1" lang="en-US" altLang="zh-Hant" sz="4400" b="0" i="1" smtClean="0">
                        <a:solidFill>
                          <a:srgbClr val="FF0000"/>
                        </a:solidFill>
                        <a:latin typeface="Cambria Math" panose="02040503050406030204" pitchFamily="18" charset="0"/>
                      </a:rPr>
                      <m:t>𝑂</m:t>
                    </m:r>
                    <m:r>
                      <a:rPr kumimoji="1" lang="en-US" altLang="zh-Hant" sz="4400" b="0" i="1" smtClean="0">
                        <a:solidFill>
                          <a:srgbClr val="FF0000"/>
                        </a:solidFill>
                        <a:latin typeface="Cambria Math" panose="02040503050406030204" pitchFamily="18" charset="0"/>
                      </a:rPr>
                      <m:t>(</m:t>
                    </m:r>
                    <m:sSup>
                      <m:sSupPr>
                        <m:ctrlPr>
                          <a:rPr kumimoji="1" lang="en-US" altLang="zh-Hant" sz="4400" b="0" i="1" smtClean="0">
                            <a:solidFill>
                              <a:srgbClr val="FF0000"/>
                            </a:solidFill>
                            <a:latin typeface="Cambria Math" panose="02040503050406030204" pitchFamily="18" charset="0"/>
                          </a:rPr>
                        </m:ctrlPr>
                      </m:sSupPr>
                      <m:e>
                        <m:r>
                          <a:rPr kumimoji="1" lang="en-US" altLang="zh-Hant" sz="4400" b="0" i="1" smtClean="0">
                            <a:solidFill>
                              <a:srgbClr val="FF0000"/>
                            </a:solidFill>
                            <a:latin typeface="Cambria Math" panose="02040503050406030204" pitchFamily="18" charset="0"/>
                          </a:rPr>
                          <m:t>𝑁</m:t>
                        </m:r>
                      </m:e>
                      <m:sup>
                        <m:r>
                          <a:rPr kumimoji="1" lang="en-US" altLang="zh-Hant" sz="4400" b="0" i="1" smtClean="0">
                            <a:solidFill>
                              <a:srgbClr val="FF0000"/>
                            </a:solidFill>
                            <a:latin typeface="Cambria Math" panose="02040503050406030204" pitchFamily="18" charset="0"/>
                          </a:rPr>
                          <m:t>2</m:t>
                        </m:r>
                      </m:sup>
                    </m:sSup>
                    <m:func>
                      <m:funcPr>
                        <m:ctrlPr>
                          <a:rPr kumimoji="1" lang="en-US" altLang="zh-Hant" sz="4400" b="0" i="1" smtClean="0">
                            <a:solidFill>
                              <a:srgbClr val="FF0000"/>
                            </a:solidFill>
                            <a:latin typeface="Cambria Math" panose="02040503050406030204" pitchFamily="18" charset="0"/>
                          </a:rPr>
                        </m:ctrlPr>
                      </m:funcPr>
                      <m:fName>
                        <m:r>
                          <m:rPr>
                            <m:sty m:val="p"/>
                          </m:rPr>
                          <a:rPr kumimoji="1" lang="en-US" altLang="zh-Hant" sz="4400" b="0" i="0" smtClean="0">
                            <a:solidFill>
                              <a:srgbClr val="FF0000"/>
                            </a:solidFill>
                            <a:latin typeface="Cambria Math" panose="02040503050406030204" pitchFamily="18" charset="0"/>
                          </a:rPr>
                          <m:t>log</m:t>
                        </m:r>
                      </m:fName>
                      <m:e>
                        <m:r>
                          <a:rPr kumimoji="1" lang="en-US" altLang="zh-Hant" sz="4400" b="0" i="1" smtClean="0">
                            <a:solidFill>
                              <a:srgbClr val="FF0000"/>
                            </a:solidFill>
                            <a:latin typeface="Cambria Math" panose="02040503050406030204" pitchFamily="18" charset="0"/>
                          </a:rPr>
                          <m:t>𝑁</m:t>
                        </m:r>
                      </m:e>
                    </m:func>
                    <m:r>
                      <a:rPr kumimoji="1" lang="en-US" altLang="zh-Hant" sz="4400" b="0" i="1" smtClean="0">
                        <a:solidFill>
                          <a:srgbClr val="FF0000"/>
                        </a:solidFill>
                        <a:latin typeface="Cambria Math" panose="02040503050406030204" pitchFamily="18" charset="0"/>
                      </a:rPr>
                      <m:t>)</m:t>
                    </m:r>
                  </m:oMath>
                </a14:m>
                <a:endParaRPr kumimoji="1" lang="zh-TW" altLang="en-US" sz="4400" dirty="0">
                  <a:solidFill>
                    <a:srgbClr val="FF0000"/>
                  </a:solidFill>
                </a:endParaRPr>
              </a:p>
            </p:txBody>
          </p:sp>
        </mc:Choice>
        <mc:Fallback>
          <p:sp>
            <p:nvSpPr>
              <p:cNvPr id="25" name="文字方塊 24"/>
              <p:cNvSpPr txBox="1">
                <a:spLocks noRot="1" noChangeAspect="1" noMove="1" noResize="1" noEditPoints="1" noAdjustHandles="1" noChangeArrowheads="1" noChangeShapeType="1" noTextEdit="1"/>
              </p:cNvSpPr>
              <p:nvPr/>
            </p:nvSpPr>
            <p:spPr>
              <a:xfrm>
                <a:off x="3760470" y="5840730"/>
                <a:ext cx="8206739" cy="769441"/>
              </a:xfrm>
              <a:prstGeom prst="rect">
                <a:avLst/>
              </a:prstGeom>
              <a:blipFill rotWithShape="1">
                <a:blip r:embed="rId4"/>
                <a:stretch>
                  <a:fillRect l="-2937" t="-14754" b="-37705"/>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en-US" dirty="0"/>
              <a:t>延伸思考</a:t>
            </a:r>
            <a:endParaRPr kumimoji="1" lang="zh-TW" altLang="en-US" dirty="0"/>
          </a:p>
        </p:txBody>
      </p:sp>
      <p:sp>
        <p:nvSpPr>
          <p:cNvPr id="3" name="內容版面配置區 2"/>
          <p:cNvSpPr>
            <a:spLocks noGrp="1"/>
          </p:cNvSpPr>
          <p:nvPr>
            <p:ph idx="1"/>
          </p:nvPr>
        </p:nvSpPr>
        <p:spPr/>
        <p:txBody>
          <a:bodyPr/>
          <a:lstStyle/>
          <a:p>
            <a:r>
              <a:rPr kumimoji="1" lang="zh-TW" altLang="en-US" dirty="0"/>
              <a:t>在原题中，有些测试资料允许有某条边所连结的两个点都没被选到。若是这样，代码要怎么改？要怎么分析时间复杂度？</a:t>
            </a:r>
            <a:endParaRPr kumimoji="1" lang="zh-TW"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zh-TW" altLang="en-US" sz="8000" b="1" dirty="0">
                <a:solidFill>
                  <a:srgbClr val="7030A0"/>
                </a:solidFill>
              </a:rPr>
              <a:t>导言</a:t>
            </a:r>
            <a:endParaRPr kumimoji="1" lang="zh-TW" altLang="en-US" sz="8000" dirty="0"/>
          </a:p>
        </p:txBody>
      </p:sp>
      <p:sp>
        <p:nvSpPr>
          <p:cNvPr id="3" name="副標題 2"/>
          <p:cNvSpPr>
            <a:spLocks noGrp="1"/>
          </p:cNvSpPr>
          <p:nvPr>
            <p:ph type="subTitle" idx="1"/>
          </p:nvPr>
        </p:nvSpPr>
        <p:spPr/>
        <p:txBody>
          <a:bodyPr>
            <a:normAutofit/>
          </a:bodyPr>
          <a:lstStyle/>
          <a:p>
            <a:r>
              <a:rPr kumimoji="1" lang="en-US" altLang="zh-TW" sz="4000" dirty="0"/>
              <a:t>Part 0</a:t>
            </a:r>
            <a:endParaRPr kumimoji="1" lang="zh-TW" altLang="en-US" sz="4000" b="1" dirty="0">
              <a:solidFill>
                <a:srgbClr val="7030A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zh-TW" altLang="en-US" sz="8000" b="1" dirty="0">
                <a:solidFill>
                  <a:srgbClr val="7030A0"/>
                </a:solidFill>
              </a:rPr>
              <a:t>复习二分查找</a:t>
            </a:r>
            <a:endParaRPr kumimoji="1" lang="zh-TW" altLang="en-US" sz="8000" dirty="0"/>
          </a:p>
        </p:txBody>
      </p:sp>
      <p:sp>
        <p:nvSpPr>
          <p:cNvPr id="3" name="副標題 2"/>
          <p:cNvSpPr>
            <a:spLocks noGrp="1"/>
          </p:cNvSpPr>
          <p:nvPr>
            <p:ph type="subTitle" idx="1"/>
          </p:nvPr>
        </p:nvSpPr>
        <p:spPr/>
        <p:txBody>
          <a:bodyPr>
            <a:normAutofit/>
          </a:bodyPr>
          <a:lstStyle/>
          <a:p>
            <a:r>
              <a:rPr kumimoji="1" lang="en-US" altLang="zh-TW" sz="4000" dirty="0"/>
              <a:t>Part 3</a:t>
            </a:r>
            <a:endParaRPr kumimoji="1" lang="zh-TW" altLang="en-US" sz="4000" b="1" dirty="0">
              <a:solidFill>
                <a:srgbClr val="7030A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第 </a:t>
            </a:r>
            <a:r>
              <a:rPr kumimoji="1" lang="en-US" altLang="en-US" dirty="0"/>
              <a:t>K </a:t>
            </a:r>
            <a:r>
              <a:rPr kumimoji="1" lang="zh-TW" altLang="en-US" dirty="0"/>
              <a:t>大连续和</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7A972035-D3EB-1F48-8D1C-AC6A06DB6842}"/>
                  </a:ext>
                </a:extLst>
              </p:cNvPr>
              <p:cNvSpPr>
                <a:spLocks noGrp="1"/>
              </p:cNvSpPr>
              <p:nvPr>
                <p:ph idx="1"/>
              </p:nvPr>
            </p:nvSpPr>
            <p:spPr>
              <a:xfrm>
                <a:off x="838200" y="1825625"/>
                <a:ext cx="10620376" cy="4351338"/>
              </a:xfrm>
            </p:spPr>
            <p:txBody>
              <a:bodyPr>
                <a:normAutofit fontScale="85000" lnSpcReduction="10000"/>
              </a:bodyPr>
              <a:lstStyle/>
              <a:p>
                <a:pPr marL="0" indent="0">
                  <a:buNone/>
                </a:pPr>
                <a:r>
                  <a:rPr lang="zh-TW" altLang="en-US" dirty="0"/>
                  <a:t>给定一个长度为 </a:t>
                </a:r>
                <a14:m>
                  <m:oMath xmlns:m="http://schemas.openxmlformats.org/officeDocument/2006/math">
                    <m:r>
                      <a:rPr lang="en-US" altLang="zh-TW" i="1" dirty="0" smtClean="0">
                        <a:latin typeface="Cambria Math" panose="02040503050406030204" pitchFamily="18" charset="0"/>
                      </a:rPr>
                      <m:t>𝑛</m:t>
                    </m:r>
                  </m:oMath>
                </a14:m>
                <a:r>
                  <a:rPr lang="en-US" altLang="zh-TW" dirty="0"/>
                  <a:t> </a:t>
                </a:r>
                <a:r>
                  <a:rPr lang="zh-TW" altLang="en-US" dirty="0"/>
                  <a:t>的整数数组 </a:t>
                </a:r>
                <a14:m>
                  <m:oMath xmlns:m="http://schemas.openxmlformats.org/officeDocument/2006/math">
                    <m:r>
                      <a:rPr lang="en-US" altLang="zh-TW" i="1" dirty="0" smtClean="0">
                        <a:latin typeface="Cambria Math" panose="02040503050406030204" pitchFamily="18" charset="0"/>
                      </a:rPr>
                      <m:t>𝑎</m:t>
                    </m:r>
                  </m:oMath>
                </a14:m>
                <a:r>
                  <a:rPr lang="zh-TW" altLang="en-US" dirty="0"/>
                  <a:t>，与一正整数 </a:t>
                </a:r>
                <a14:m>
                  <m:oMath xmlns:m="http://schemas.openxmlformats.org/officeDocument/2006/math">
                    <m:r>
                      <a:rPr lang="en-US" altLang="zh-TW" i="1" dirty="0" smtClean="0">
                        <a:latin typeface="Cambria Math" panose="02040503050406030204" pitchFamily="18" charset="0"/>
                      </a:rPr>
                      <m:t>𝑘</m:t>
                    </m:r>
                  </m:oMath>
                </a14:m>
                <a:r>
                  <a:rPr lang="zh-TW" altLang="en-US" dirty="0"/>
                  <a:t>。求数组的所有区间和中，第 </a:t>
                </a:r>
                <a14:m>
                  <m:oMath xmlns:m="http://schemas.openxmlformats.org/officeDocument/2006/math">
                    <m:r>
                      <a:rPr lang="en-US" altLang="zh-TW" i="1" dirty="0" smtClean="0">
                        <a:latin typeface="Cambria Math" panose="02040503050406030204" pitchFamily="18" charset="0"/>
                      </a:rPr>
                      <m:t>𝑘</m:t>
                    </m:r>
                  </m:oMath>
                </a14:m>
                <a:r>
                  <a:rPr lang="en-US" altLang="zh-TW" dirty="0"/>
                  <a:t> </a:t>
                </a:r>
                <a:r>
                  <a:rPr lang="zh-TW" altLang="en-US" dirty="0"/>
                  <a:t>大的是谁？</a:t>
                </a:r>
                <a:endParaRPr lang="en-US" altLang="zh-TW" dirty="0"/>
              </a:p>
              <a:p>
                <a:pPr marL="0" indent="0">
                  <a:buNone/>
                </a:pPr>
                <a:r>
                  <a:rPr lang="en-US" altLang="zh-TW" dirty="0"/>
                  <a:t>(</a:t>
                </a:r>
                <a14:m>
                  <m:oMath xmlns:m="http://schemas.openxmlformats.org/officeDocument/2006/math">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≤20000,1≤</m:t>
                    </m:r>
                    <m:r>
                      <a:rPr lang="en-US" altLang="zh-TW" b="0" i="1" smtClean="0">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𝑛</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e>
                        </m:d>
                      </m:num>
                      <m:den>
                        <m:r>
                          <a:rPr lang="en-US" altLang="zh-TW" b="0" i="1" smtClean="0">
                            <a:latin typeface="Cambria Math" panose="02040503050406030204" pitchFamily="18" charset="0"/>
                            <a:ea typeface="Cambria Math" panose="02040503050406030204" pitchFamily="18" charset="0"/>
                          </a:rPr>
                          <m:t>2</m:t>
                        </m:r>
                      </m:den>
                    </m:f>
                    <m:r>
                      <a:rPr lang="en-US" altLang="zh-TW" b="0" i="1" smtClean="0">
                        <a:latin typeface="Cambria Math" panose="02040503050406030204" pitchFamily="18" charset="0"/>
                        <a:ea typeface="Cambria Math" panose="02040503050406030204" pitchFamily="18" charset="0"/>
                      </a:rPr>
                      <m:t>,−10000≤</m:t>
                    </m:r>
                    <m:r>
                      <a:rPr lang="en-US" altLang="zh-TW" b="0" i="1" smtClean="0">
                        <a:latin typeface="Cambria Math" panose="02040503050406030204" pitchFamily="18" charset="0"/>
                        <a:ea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]≤10000</m:t>
                    </m:r>
                  </m:oMath>
                </a14:m>
                <a:r>
                  <a:rPr lang="en-US" altLang="zh-TW" dirty="0"/>
                  <a:t>)</a:t>
                </a:r>
              </a:p>
              <a:p>
                <a:pPr marL="0" indent="0">
                  <a:buNone/>
                </a:pPr>
                <a:endParaRPr kumimoji="1" lang="en-US" altLang="zh-TW" dirty="0"/>
              </a:p>
              <a:p>
                <a:pPr marL="0" indent="0">
                  <a:buNone/>
                </a:pPr>
                <a:r>
                  <a:rPr kumimoji="1" lang="zh-Hant" altLang="en-US" dirty="0"/>
                  <a:t>題目來源：</a:t>
                </a:r>
                <a:r>
                  <a:rPr kumimoji="1" lang="en-US" altLang="zh-Hant" dirty="0">
                    <a:hlinkClick r:id="rId1"/>
                  </a:rPr>
                  <a:t>TIOJ 1208</a:t>
                </a:r>
                <a:endParaRPr kumimoji="1" lang="en-US" altLang="zh-Hant"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620376" cy="4351338"/>
              </a:xfrm>
              <a:blipFill rotWithShape="1">
                <a:blip r:embed="rId2"/>
                <a:stretch>
                  <a:fillRect l="-2031" t="-4094" r="-1195" b="-1170"/>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第 </a:t>
            </a:r>
            <a:r>
              <a:rPr kumimoji="1" lang="en-US" altLang="en-US" dirty="0"/>
              <a:t>K </a:t>
            </a:r>
            <a:r>
              <a:rPr kumimoji="1" lang="zh-TW" altLang="en-US" dirty="0"/>
              <a:t>大连续和</a:t>
            </a:r>
            <a:endParaRPr kumimoji="1" lang="zh-TW" altLang="en-US" dirty="0"/>
          </a:p>
        </p:txBody>
      </p:sp>
      <p:sp>
        <p:nvSpPr>
          <p:cNvPr id="6" name="內容版面配置區 2"/>
          <p:cNvSpPr>
            <a:spLocks noGrp="1"/>
          </p:cNvSpPr>
          <p:nvPr>
            <p:ph idx="1"/>
          </p:nvPr>
        </p:nvSpPr>
        <p:spPr>
          <a:xfrm>
            <a:off x="838199" y="1825624"/>
            <a:ext cx="3476626" cy="4875213"/>
          </a:xfrm>
        </p:spPr>
        <p:txBody>
          <a:bodyPr>
            <a:normAutofit fontScale="77500" lnSpcReduction="20000"/>
          </a:bodyPr>
          <a:lstStyle/>
          <a:p>
            <a:pPr marL="0" indent="0">
              <a:buNone/>
            </a:pPr>
            <a:r>
              <a:rPr lang="zh-TW" altLang="en-US" dirty="0"/>
              <a:t>样例输入</a:t>
            </a:r>
            <a:r>
              <a:rPr lang="en-US" altLang="en-US" dirty="0"/>
              <a:t>：</a:t>
            </a:r>
            <a:endParaRPr lang="en-US" altLang="en-US" dirty="0"/>
          </a:p>
          <a:p>
            <a:pPr marL="0" indent="0">
              <a:buNone/>
            </a:pPr>
            <a:r>
              <a:rPr lang="en-US" altLang="zh-TW" dirty="0"/>
              <a:t>5 1 </a:t>
            </a:r>
            <a:br>
              <a:rPr lang="zh-TW" altLang="en-US" dirty="0"/>
            </a:br>
            <a:r>
              <a:rPr lang="en-US" altLang="zh-TW" dirty="0"/>
              <a:t>1 2 3 4 5 </a:t>
            </a:r>
            <a:br>
              <a:rPr lang="zh-TW" altLang="en-US" dirty="0"/>
            </a:br>
            <a:r>
              <a:rPr lang="en-US" altLang="zh-TW" dirty="0"/>
              <a:t>5 10 </a:t>
            </a:r>
            <a:br>
              <a:rPr lang="zh-TW" altLang="en-US" dirty="0"/>
            </a:br>
            <a:r>
              <a:rPr lang="en-US" altLang="zh-TW" dirty="0"/>
              <a:t>1 2 3 4 5 </a:t>
            </a:r>
            <a:br>
              <a:rPr lang="zh-TW" altLang="en-US" dirty="0"/>
            </a:br>
            <a:r>
              <a:rPr lang="en-US" altLang="zh-TW" dirty="0"/>
              <a:t>5 15 </a:t>
            </a:r>
            <a:br>
              <a:rPr lang="zh-TW" altLang="en-US" dirty="0"/>
            </a:br>
            <a:r>
              <a:rPr lang="en-US" altLang="zh-TW" dirty="0"/>
              <a:t>1 2 3 4 5 </a:t>
            </a:r>
            <a:br>
              <a:rPr lang="zh-TW" altLang="en-US" dirty="0"/>
            </a:br>
            <a:r>
              <a:rPr lang="en-US" altLang="zh-TW" dirty="0"/>
              <a:t>7 3 </a:t>
            </a:r>
            <a:br>
              <a:rPr lang="zh-TW" altLang="en-US" dirty="0"/>
            </a:br>
            <a:r>
              <a:rPr lang="en-US" altLang="zh-TW" dirty="0"/>
              <a:t>1 1 1 1 1 1 1 </a:t>
            </a:r>
            <a:br>
              <a:rPr lang="zh-TW" altLang="en-US" dirty="0"/>
            </a:br>
            <a:r>
              <a:rPr lang="en-US" altLang="zh-TW" dirty="0"/>
              <a:t>0 0</a:t>
            </a:r>
            <a:endParaRPr kumimoji="1" lang="en-US" altLang="zh-TW" dirty="0"/>
          </a:p>
        </p:txBody>
      </p:sp>
      <p:sp>
        <p:nvSpPr>
          <p:cNvPr id="7" name="內容版面配置區 2"/>
          <p:cNvSpPr txBox="1"/>
          <p:nvPr/>
        </p:nvSpPr>
        <p:spPr>
          <a:xfrm>
            <a:off x="3685222" y="1825624"/>
            <a:ext cx="2201228" cy="2335213"/>
          </a:xfrm>
          <a:prstGeom prst="rect">
            <a:avLst/>
          </a:prstGeom>
        </p:spPr>
        <p:txBody>
          <a:bodyPr vert="horz" lIns="91440" tIns="45720" rIns="91440" bIns="45720" rtlCol="0">
            <a:normAutofit fontScale="70000" lnSpcReduction="2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a:t>
            </a:r>
            <a:r>
              <a:rPr lang="en-US" altLang="en-US" dirty="0"/>
              <a:t>出：</a:t>
            </a:r>
            <a:endParaRPr lang="en-US" altLang="en-US" dirty="0"/>
          </a:p>
          <a:p>
            <a:pPr marL="0" indent="0">
              <a:buNone/>
            </a:pPr>
            <a:r>
              <a:rPr lang="en-US" altLang="zh-TW" dirty="0"/>
              <a:t>15 </a:t>
            </a:r>
            <a:br>
              <a:rPr lang="zh-TW" altLang="en-US" dirty="0"/>
            </a:br>
            <a:r>
              <a:rPr lang="en-US" altLang="zh-TW" dirty="0"/>
              <a:t>5 </a:t>
            </a:r>
            <a:br>
              <a:rPr lang="zh-TW" altLang="en-US" dirty="0"/>
            </a:br>
            <a:r>
              <a:rPr lang="en-US" altLang="zh-TW" dirty="0"/>
              <a:t>1 </a:t>
            </a:r>
            <a:br>
              <a:rPr lang="zh-TW" altLang="en-US" dirty="0"/>
            </a:br>
            <a:r>
              <a:rPr lang="en-US" altLang="zh-TW" dirty="0"/>
              <a:t>6</a:t>
            </a:r>
            <a:endParaRPr kumimoji="1" lang="en-US" altLang="zh-TW" dirty="0"/>
          </a:p>
        </p:txBody>
      </p:sp>
      <p:sp>
        <p:nvSpPr>
          <p:cNvPr id="8" name="文字方塊 7"/>
          <p:cNvSpPr txBox="1"/>
          <p:nvPr/>
        </p:nvSpPr>
        <p:spPr>
          <a:xfrm>
            <a:off x="6096000" y="2764572"/>
            <a:ext cx="5823586" cy="4093428"/>
          </a:xfrm>
          <a:prstGeom prst="rect">
            <a:avLst/>
          </a:prstGeom>
          <a:noFill/>
        </p:spPr>
        <p:txBody>
          <a:bodyPr wrap="square" rtlCol="0">
            <a:spAutoFit/>
          </a:bodyPr>
          <a:lstStyle/>
          <a:p>
            <a:r>
              <a:rPr lang="zh-TW" altLang="en-US" sz="3200" dirty="0"/>
              <a:t>前三笔测试资料中，所有的区间和列在下表：</a:t>
            </a:r>
            <a:endParaRPr lang="zh-TW" altLang="en-US" sz="3200" dirty="0"/>
          </a:p>
          <a:p>
            <a:r>
              <a:rPr lang="zh-TW" altLang="en-US" sz="3200" dirty="0"/>
              <a:t>１　　２　　３　　４　　５</a:t>
            </a:r>
            <a:br>
              <a:rPr lang="zh-TW" altLang="en-US" sz="3200" dirty="0"/>
            </a:br>
            <a:r>
              <a:rPr lang="zh-TW" altLang="en-US" sz="3200" dirty="0"/>
              <a:t>　３　　５　　　７　　９</a:t>
            </a:r>
            <a:br>
              <a:rPr lang="zh-TW" altLang="en-US" sz="3200" dirty="0"/>
            </a:br>
            <a:r>
              <a:rPr lang="zh-TW" altLang="en-US" sz="3200" dirty="0"/>
              <a:t>　　６　　　９　　１２</a:t>
            </a:r>
            <a:br>
              <a:rPr lang="zh-TW" altLang="en-US" sz="3200" dirty="0"/>
            </a:br>
            <a:r>
              <a:rPr lang="zh-TW" altLang="en-US" sz="3200" dirty="0"/>
              <a:t>　　　１０　　１４</a:t>
            </a:r>
            <a:br>
              <a:rPr lang="zh-TW" altLang="en-US" sz="3200" dirty="0"/>
            </a:br>
            <a:r>
              <a:rPr lang="zh-TW" altLang="en-US" sz="3200" dirty="0"/>
              <a:t>　　　　　１５</a:t>
            </a:r>
            <a:endParaRPr lang="zh-TW" altLang="en-US" sz="3200" dirty="0"/>
          </a:p>
          <a:p>
            <a:br>
              <a:rPr lang="zh-TW" altLang="en-US" dirty="0"/>
            </a:br>
            <a:endParaRPr kumimoji="1" lang="zh-TW"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en-US" dirty="0"/>
              <a:t>思路</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6A8E09AD-67A3-1441-BC9B-DAF05CF0F65B}"/>
                  </a:ext>
                </a:extLst>
              </p:cNvPr>
              <p:cNvSpPr>
                <a:spLocks noGrp="1"/>
              </p:cNvSpPr>
              <p:nvPr>
                <p:ph idx="1"/>
              </p:nvPr>
            </p:nvSpPr>
            <p:spPr>
              <a:xfrm>
                <a:off x="838199" y="1825625"/>
                <a:ext cx="11077575" cy="4351338"/>
              </a:xfrm>
            </p:spPr>
            <p:txBody>
              <a:bodyPr>
                <a:normAutofit lnSpcReduction="10000"/>
              </a:bodyPr>
              <a:lstStyle/>
              <a:p>
                <a:r>
                  <a:rPr kumimoji="1" lang="zh-TW" altLang="en-US" dirty="0"/>
                  <a:t>给定 </a:t>
                </a:r>
                <a:r>
                  <a:rPr kumimoji="1" lang="en-US" altLang="zh-Hant" dirty="0"/>
                  <a:t>V </a:t>
                </a:r>
                <a:r>
                  <a:rPr kumimoji="1" lang="zh-TW" altLang="en-US" dirty="0"/>
                  <a:t>值</a:t>
                </a:r>
                <a:r>
                  <a:rPr kumimoji="1" lang="zh-Hant" altLang="en-US" dirty="0"/>
                  <a:t>，</a:t>
                </a:r>
                <a:r>
                  <a:rPr kumimoji="1" lang="zh-TW" altLang="en-US" dirty="0"/>
                  <a:t>有办法用</a:t>
                </a:r>
                <a14:m>
                  <m:oMath xmlns:m="http://schemas.openxmlformats.org/officeDocument/2006/math">
                    <m:r>
                      <a:rPr kumimoji="1" lang="en-US" altLang="zh-Hant" b="0" i="1" smtClean="0">
                        <a:latin typeface="Cambria Math" panose="02040503050406030204" pitchFamily="18" charset="0"/>
                      </a:rPr>
                      <m:t>𝑂</m:t>
                    </m:r>
                    <m:r>
                      <a:rPr kumimoji="1" lang="en-US" altLang="zh-Hant" b="0" i="1" smtClean="0">
                        <a:latin typeface="Cambria Math" panose="02040503050406030204" pitchFamily="18" charset="0"/>
                      </a:rPr>
                      <m:t>(</m:t>
                    </m:r>
                    <m:r>
                      <a:rPr kumimoji="1" lang="en-US" altLang="zh-Hant" b="0" i="1" smtClean="0">
                        <a:latin typeface="Cambria Math" panose="02040503050406030204" pitchFamily="18" charset="0"/>
                      </a:rPr>
                      <m:t>𝑁</m:t>
                    </m:r>
                    <m:func>
                      <m:funcPr>
                        <m:ctrlPr>
                          <a:rPr kumimoji="1" lang="en-US" altLang="zh-Hant" b="0" i="1" smtClean="0">
                            <a:latin typeface="Cambria Math" panose="02040503050406030204" pitchFamily="18" charset="0"/>
                          </a:rPr>
                        </m:ctrlPr>
                      </m:funcPr>
                      <m:fName>
                        <m:r>
                          <m:rPr>
                            <m:sty m:val="p"/>
                          </m:rPr>
                          <a:rPr kumimoji="1" lang="en-US" altLang="zh-Hant" b="0" i="0" smtClean="0">
                            <a:latin typeface="Cambria Math" panose="02040503050406030204" pitchFamily="18" charset="0"/>
                          </a:rPr>
                          <m:t>log</m:t>
                        </m:r>
                      </m:fName>
                      <m:e>
                        <m:r>
                          <a:rPr kumimoji="1" lang="en-US" altLang="zh-Hant" b="0" i="1" smtClean="0">
                            <a:latin typeface="Cambria Math" panose="02040503050406030204" pitchFamily="18" charset="0"/>
                          </a:rPr>
                          <m:t>𝑁</m:t>
                        </m:r>
                      </m:e>
                    </m:func>
                    <m:r>
                      <a:rPr kumimoji="1" lang="en-US" altLang="zh-Hant" b="0" i="1" smtClean="0">
                        <a:latin typeface="Cambria Math" panose="02040503050406030204" pitchFamily="18" charset="0"/>
                      </a:rPr>
                      <m:t>)</m:t>
                    </m:r>
                  </m:oMath>
                </a14:m>
                <a:r>
                  <a:rPr kumimoji="1" lang="zh-TW" altLang="en-US" dirty="0"/>
                  <a:t>的时间复杂度知道有多少区间和大于 </a:t>
                </a:r>
                <a:r>
                  <a:rPr kumimoji="1" lang="en-US" altLang="zh-Hant" dirty="0"/>
                  <a:t>V</a:t>
                </a:r>
                <a:r>
                  <a:rPr kumimoji="1" lang="zh-Hant" altLang="en-US" dirty="0"/>
                  <a:t>，</a:t>
                </a:r>
                <a:r>
                  <a:rPr kumimoji="1" lang="zh-TW" altLang="en-US" dirty="0"/>
                  <a:t>所以可使用二分查找答案</a:t>
                </a:r>
                <a:endParaRPr kumimoji="1" lang="en-US" altLang="zh-TW" dirty="0"/>
              </a:p>
              <a:p>
                <a:r>
                  <a:rPr kumimoji="1" lang="zh-TW" altLang="en-US" dirty="0"/>
                  <a:t>总时间复杂度为</a:t>
                </a:r>
                <a14:m>
                  <m:oMath xmlns:m="http://schemas.openxmlformats.org/officeDocument/2006/math">
                    <m:r>
                      <a:rPr kumimoji="1" lang="en-US" altLang="zh-Hant" b="0" i="1" smtClean="0">
                        <a:latin typeface="Cambria Math" panose="02040503050406030204" pitchFamily="18" charset="0"/>
                      </a:rPr>
                      <m:t>𝑂</m:t>
                    </m:r>
                    <m:r>
                      <a:rPr kumimoji="1" lang="en-US" altLang="zh-Hant" b="0" i="1" smtClean="0">
                        <a:latin typeface="Cambria Math" panose="02040503050406030204" pitchFamily="18" charset="0"/>
                      </a:rPr>
                      <m:t>(</m:t>
                    </m:r>
                    <m:r>
                      <a:rPr kumimoji="1" lang="en-US" altLang="zh-Hant" b="0" i="1" smtClean="0">
                        <a:latin typeface="Cambria Math" panose="02040503050406030204" pitchFamily="18" charset="0"/>
                      </a:rPr>
                      <m:t>𝑁</m:t>
                    </m:r>
                    <m:func>
                      <m:funcPr>
                        <m:ctrlPr>
                          <a:rPr kumimoji="1" lang="en-US" altLang="zh-Hant" b="0" i="1" smtClean="0">
                            <a:latin typeface="Cambria Math" panose="02040503050406030204" pitchFamily="18" charset="0"/>
                          </a:rPr>
                        </m:ctrlPr>
                      </m:funcPr>
                      <m:fName>
                        <m:r>
                          <m:rPr>
                            <m:sty m:val="p"/>
                          </m:rPr>
                          <a:rPr kumimoji="1" lang="en-US" altLang="zh-Hant" b="0" i="0" smtClean="0">
                            <a:latin typeface="Cambria Math" panose="02040503050406030204" pitchFamily="18" charset="0"/>
                          </a:rPr>
                          <m:t>log</m:t>
                        </m:r>
                      </m:fName>
                      <m:e>
                        <m:r>
                          <a:rPr kumimoji="1" lang="en-US" altLang="zh-Hant" b="0" i="1" smtClean="0">
                            <a:latin typeface="Cambria Math" panose="02040503050406030204" pitchFamily="18" charset="0"/>
                          </a:rPr>
                          <m:t>𝑁</m:t>
                        </m:r>
                      </m:e>
                    </m:func>
                    <m:func>
                      <m:funcPr>
                        <m:ctrlPr>
                          <a:rPr kumimoji="1" lang="en-US" altLang="zh-Hant" i="1">
                            <a:latin typeface="Cambria Math" panose="02040503050406030204" pitchFamily="18" charset="0"/>
                          </a:rPr>
                        </m:ctrlPr>
                      </m:funcPr>
                      <m:fName>
                        <m:r>
                          <m:rPr>
                            <m:sty m:val="p"/>
                          </m:rPr>
                          <a:rPr kumimoji="1" lang="en-US" altLang="zh-Hant">
                            <a:latin typeface="Cambria Math" panose="02040503050406030204" pitchFamily="18" charset="0"/>
                          </a:rPr>
                          <m:t>log</m:t>
                        </m:r>
                      </m:fName>
                      <m:e>
                        <m:r>
                          <a:rPr kumimoji="1" lang="en-US" altLang="zh-Hant" b="0" i="1" smtClean="0">
                            <a:latin typeface="Cambria Math" panose="02040503050406030204" pitchFamily="18" charset="0"/>
                          </a:rPr>
                          <m:t>𝑀𝑎𝑥𝐴𝑛𝑠</m:t>
                        </m:r>
                      </m:e>
                    </m:func>
                    <m:r>
                      <a:rPr kumimoji="1" lang="en-US" altLang="zh-Hant" b="0" i="1" smtClean="0">
                        <a:latin typeface="Cambria Math" panose="02040503050406030204" pitchFamily="18" charset="0"/>
                      </a:rPr>
                      <m:t>)</m:t>
                    </m:r>
                  </m:oMath>
                </a14:m>
                <a:endParaRPr kumimoji="1" lang="en-US" altLang="zh-TW" dirty="0"/>
              </a:p>
              <a:p>
                <a:r>
                  <a:rPr kumimoji="1" lang="zh-Hant" altLang="en-US" dirty="0"/>
                  <a:t>利用 </a:t>
                </a:r>
                <a:r>
                  <a:rPr kumimoji="1" lang="en-US" altLang="zh-Hant" dirty="0" err="1">
                    <a:hlinkClick r:id="rId1"/>
                  </a:rPr>
                  <a:t>pbds</a:t>
                </a:r>
                <a:r>
                  <a:rPr kumimoji="1" lang="en-US" altLang="zh-Hant" dirty="0">
                    <a:hlinkClick r:id="rId1"/>
                  </a:rPr>
                  <a:t> </a:t>
                </a:r>
                <a:r>
                  <a:rPr kumimoji="1" lang="zh-TW" altLang="en-US" dirty="0">
                    <a:hlinkClick r:id="rId1"/>
                  </a:rPr>
                  <a:t>库里的 </a:t>
                </a:r>
                <a:r>
                  <a:rPr kumimoji="1" lang="en-US" altLang="zh-Hant" dirty="0">
                    <a:hlinkClick r:id="rId1"/>
                  </a:rPr>
                  <a:t>tree</a:t>
                </a:r>
                <a:r>
                  <a:rPr kumimoji="1" lang="zh-Hant" altLang="en-US" dirty="0"/>
                  <a:t>，</a:t>
                </a:r>
                <a:r>
                  <a:rPr kumimoji="1" lang="zh-TW" altLang="en-US" dirty="0"/>
                  <a:t>代码很好写</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199" y="1825625"/>
                <a:ext cx="11077575" cy="4351338"/>
              </a:xfrm>
              <a:blipFill rotWithShape="1">
                <a:blip r:embed="rId2"/>
                <a:stretch>
                  <a:fillRect l="-2176" t="-5556" r="-2176" b="-6433"/>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897466"/>
            <a:ext cx="12192000" cy="5960534"/>
          </a:xfrm>
        </p:spPr>
      </p:pic>
      <p:sp>
        <p:nvSpPr>
          <p:cNvPr id="6" name="文字方塊 5"/>
          <p:cNvSpPr txBox="1"/>
          <p:nvPr/>
        </p:nvSpPr>
        <p:spPr>
          <a:xfrm>
            <a:off x="1243013" y="271463"/>
            <a:ext cx="8729662" cy="369332"/>
          </a:xfrm>
          <a:prstGeom prst="rect">
            <a:avLst/>
          </a:prstGeom>
          <a:noFill/>
        </p:spPr>
        <p:txBody>
          <a:bodyPr wrap="square" rtlCol="0">
            <a:spAutoFit/>
          </a:bodyPr>
          <a:lstStyle/>
          <a:p>
            <a:r>
              <a:rPr kumimoji="1" lang="en-US" altLang="zh-TW" dirty="0">
                <a:hlinkClick r:id="rId2"/>
              </a:rPr>
              <a:t>http://</a:t>
            </a:r>
            <a:r>
              <a:rPr kumimoji="1" lang="en-US" altLang="zh-TW" dirty="0" err="1">
                <a:hlinkClick r:id="rId2"/>
              </a:rPr>
              <a:t>codepad.org</a:t>
            </a:r>
            <a:r>
              <a:rPr kumimoji="1" lang="en-US" altLang="zh-TW" dirty="0">
                <a:hlinkClick r:id="rId2"/>
              </a:rPr>
              <a:t>/TB1kfJ9p</a:t>
            </a:r>
            <a:endParaRPr kumimoji="1" lang="zh-TW"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zh-TW" altLang="en-US" sz="8000" b="1" dirty="0">
                <a:solidFill>
                  <a:srgbClr val="7030A0"/>
                </a:solidFill>
              </a:rPr>
              <a:t>二分查找搭枚举</a:t>
            </a:r>
            <a:endParaRPr kumimoji="1" lang="zh-TW" altLang="en-US" sz="8000" dirty="0"/>
          </a:p>
        </p:txBody>
      </p:sp>
      <p:sp>
        <p:nvSpPr>
          <p:cNvPr id="3" name="副標題 2"/>
          <p:cNvSpPr>
            <a:spLocks noGrp="1"/>
          </p:cNvSpPr>
          <p:nvPr>
            <p:ph type="subTitle" idx="1"/>
          </p:nvPr>
        </p:nvSpPr>
        <p:spPr/>
        <p:txBody>
          <a:bodyPr>
            <a:normAutofit/>
          </a:bodyPr>
          <a:lstStyle/>
          <a:p>
            <a:r>
              <a:rPr kumimoji="1" lang="en-US" altLang="zh-TW" sz="4000" dirty="0"/>
              <a:t>Part 4</a:t>
            </a:r>
            <a:endParaRPr kumimoji="1" lang="zh-TW" altLang="en-US" sz="4000" b="1" dirty="0">
              <a:solidFill>
                <a:srgbClr val="7030A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Script Generation(CF 177F)</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83D9B088-1DC6-A642-BD4F-3CD212507488}"/>
                  </a:ext>
                </a:extLst>
              </p:cNvPr>
              <p:cNvSpPr>
                <a:spLocks noGrp="1"/>
              </p:cNvSpPr>
              <p:nvPr>
                <p:ph idx="1"/>
              </p:nvPr>
            </p:nvSpPr>
            <p:spPr/>
            <p:txBody>
              <a:bodyPr/>
              <a:lstStyle/>
              <a:p>
                <a:pPr marL="0" indent="0">
                  <a:buNone/>
                </a:pPr>
                <a:r>
                  <a:rPr kumimoji="1" lang="zh-TW" altLang="en-US" dirty="0"/>
                  <a:t>给你</a:t>
                </a:r>
                <a14:m>
                  <m:oMath xmlns:m="http://schemas.openxmlformats.org/officeDocument/2006/math">
                    <m:r>
                      <a:rPr kumimoji="1" lang="en-US" altLang="zh-Hant" b="0" i="0" dirty="0" smtClean="0">
                        <a:latin typeface="Cambria Math" panose="02040503050406030204" pitchFamily="18" charset="0"/>
                      </a:rPr>
                      <m:t> </m:t>
                    </m:r>
                    <m:r>
                      <a:rPr kumimoji="1" lang="en-US" altLang="zh-Hant" i="1" dirty="0" smtClean="0">
                        <a:latin typeface="Cambria Math" panose="02040503050406030204" pitchFamily="18" charset="0"/>
                      </a:rPr>
                      <m:t>2</m:t>
                    </m:r>
                    <m:r>
                      <a:rPr kumimoji="1" lang="en-US" altLang="zh-Hant" i="1" dirty="0" smtClean="0">
                        <a:latin typeface="Cambria Math" panose="02040503050406030204" pitchFamily="18" charset="0"/>
                        <a:ea typeface="Cambria Math" panose="02040503050406030204" pitchFamily="18" charset="0"/>
                      </a:rPr>
                      <m:t>×</m:t>
                    </m:r>
                    <m:r>
                      <a:rPr kumimoji="1" lang="en-US" altLang="zh-Hant" i="1" dirty="0" smtClean="0">
                        <a:latin typeface="Cambria Math" panose="02040503050406030204" pitchFamily="18" charset="0"/>
                      </a:rPr>
                      <m:t>𝑁</m:t>
                    </m:r>
                  </m:oMath>
                </a14:m>
                <a:r>
                  <a:rPr kumimoji="1" lang="zh-TW" altLang="en-US" dirty="0"/>
                  <a:t> 个点的二分图</a:t>
                </a:r>
                <a:r>
                  <a:rPr kumimoji="1" lang="zh-Hant" altLang="en-US" dirty="0"/>
                  <a:t>，</a:t>
                </a:r>
                <a:r>
                  <a:rPr kumimoji="1" lang="zh-TW" altLang="en-US" dirty="0"/>
                  <a:t>带权边只可能存在前 𝑁 个点和后 𝑁 个点之间，求第 </a:t>
                </a:r>
                <a14:m>
                  <m:oMath xmlns:m="http://schemas.openxmlformats.org/officeDocument/2006/math">
                    <m:r>
                      <a:rPr kumimoji="1" lang="en-US" altLang="zh-TW" b="0" i="1" smtClean="0">
                        <a:latin typeface="Cambria Math" panose="02040503050406030204" pitchFamily="18" charset="0"/>
                      </a:rPr>
                      <m:t>𝑡</m:t>
                    </m:r>
                  </m:oMath>
                </a14:m>
                <a:r>
                  <a:rPr kumimoji="1" lang="en-US" altLang="zh-Hant" dirty="0"/>
                  <a:t> </a:t>
                </a:r>
                <a:r>
                  <a:rPr kumimoji="1" lang="zh-TW" altLang="en-US" dirty="0"/>
                  <a:t>小匹配的值 </a:t>
                </a:r>
                <a:r>
                  <a:rPr kumimoji="1" lang="en-US" altLang="zh-TW" dirty="0"/>
                  <a:t>(</a:t>
                </a: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≤20</m:t>
                    </m:r>
                  </m:oMath>
                </a14:m>
                <a:r>
                  <a:rPr kumimoji="1" lang="en-US" altLang="zh-TW" dirty="0"/>
                  <a:t>,</a:t>
                </a:r>
                <a:r>
                  <a:rPr kumimoji="1" lang="zh-TW" altLang="en-US" dirty="0"/>
                  <a:t>边数</a:t>
                </a:r>
                <a:r>
                  <a:rPr kumimoji="1" lang="en-US" altLang="zh-TW" dirty="0"/>
                  <a:t>(</a:t>
                </a:r>
                <a14:m>
                  <m:oMath xmlns:m="http://schemas.openxmlformats.org/officeDocument/2006/math">
                    <m:r>
                      <a:rPr kumimoji="1" lang="en-US" altLang="zh-TW" i="1" dirty="0" smtClean="0">
                        <a:latin typeface="Cambria Math" panose="02040503050406030204" pitchFamily="18" charset="0"/>
                      </a:rPr>
                      <m:t>𝑀</m:t>
                    </m:r>
                  </m:oMath>
                </a14:m>
                <a:r>
                  <a:rPr kumimoji="1" lang="en-US" altLang="zh-TW" dirty="0"/>
                  <a:t>)</a:t>
                </a:r>
                <a14:m>
                  <m:oMath xmlns:m="http://schemas.openxmlformats.org/officeDocument/2006/math">
                    <m:r>
                      <a:rPr kumimoji="1" lang="zh-TW" altLang="en-US" i="1" smtClean="0">
                        <a:latin typeface="Cambria Math" panose="02040503050406030204" pitchFamily="18" charset="0"/>
                      </a:rPr>
                      <m:t>≤</m:t>
                    </m:r>
                  </m:oMath>
                </a14:m>
                <a:r>
                  <a:rPr kumimoji="1" lang="en-US" altLang="zh-TW" dirty="0"/>
                  <a:t>100, </a:t>
                </a:r>
                <a14:m>
                  <m:oMath xmlns:m="http://schemas.openxmlformats.org/officeDocument/2006/math">
                    <m:r>
                      <m:rPr>
                        <m:sty m:val="p"/>
                      </m:rPr>
                      <a:rPr kumimoji="1" lang="en-US" altLang="zh-TW" b="0" i="0" smtClean="0">
                        <a:latin typeface="Cambria Math" panose="02040503050406030204" pitchFamily="18" charset="0"/>
                        <a:ea typeface="Cambria Math" panose="02040503050406030204" pitchFamily="18" charset="0"/>
                      </a:rPr>
                      <m:t>t</m:t>
                    </m:r>
                    <m:r>
                      <a:rPr kumimoji="1" lang="en-US" altLang="zh-TW" b="0" i="1" smtClean="0">
                        <a:latin typeface="Cambria Math" panose="02040503050406030204" pitchFamily="18" charset="0"/>
                        <a:ea typeface="Cambria Math" panose="02040503050406030204" pitchFamily="18" charset="0"/>
                      </a:rPr>
                      <m:t>≤2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10</m:t>
                        </m:r>
                      </m:e>
                      <m:sup>
                        <m:r>
                          <a:rPr kumimoji="1" lang="en-US" altLang="zh-TW" b="0" i="1" smtClean="0">
                            <a:latin typeface="Cambria Math" panose="02040503050406030204" pitchFamily="18" charset="0"/>
                            <a:ea typeface="Cambria Math" panose="02040503050406030204" pitchFamily="18" charset="0"/>
                          </a:rPr>
                          <m:t>5</m:t>
                        </m:r>
                      </m:sup>
                    </m:sSup>
                  </m:oMath>
                </a14:m>
                <a:r>
                  <a:rPr kumimoji="1" lang="en-US" altLang="zh-TW" dirty="0"/>
                  <a:t>)</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2533" t="-3801" r="-3136"/>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Script Generation(CF 177F)</a:t>
            </a:r>
            <a:endParaRPr kumimoji="1" lang="zh-TW" altLang="en-US" dirty="0"/>
          </a:p>
        </p:txBody>
      </p:sp>
      <p:sp>
        <p:nvSpPr>
          <p:cNvPr id="3" name="內容版面配置區 2"/>
          <p:cNvSpPr>
            <a:spLocks noGrp="1"/>
          </p:cNvSpPr>
          <p:nvPr>
            <p:ph idx="1"/>
          </p:nvPr>
        </p:nvSpPr>
        <p:spPr>
          <a:xfrm>
            <a:off x="838200" y="1825625"/>
            <a:ext cx="3093720" cy="4351338"/>
          </a:xfrm>
        </p:spPr>
        <p:txBody>
          <a:bodyPr>
            <a:normAutofit lnSpcReduction="10000"/>
          </a:bodyPr>
          <a:lstStyle/>
          <a:p>
            <a:pPr marL="0" indent="0">
              <a:buNone/>
            </a:pPr>
            <a:r>
              <a:rPr lang="zh-TW" altLang="en-US" dirty="0"/>
              <a:t>样例输入</a:t>
            </a:r>
            <a:r>
              <a:rPr lang="en-US" altLang="en-US" dirty="0"/>
              <a:t>：</a:t>
            </a:r>
            <a:endParaRPr lang="en-US" altLang="en-US" dirty="0"/>
          </a:p>
          <a:p>
            <a:pPr marL="0" indent="0">
              <a:buNone/>
            </a:pPr>
            <a:r>
              <a:rPr lang="en-US" altLang="zh-TW" dirty="0"/>
              <a:t>2 4 7</a:t>
            </a:r>
            <a:br>
              <a:rPr lang="en-US" altLang="zh-TW" dirty="0"/>
            </a:br>
            <a:r>
              <a:rPr lang="en-US" altLang="zh-TW" dirty="0"/>
              <a:t>1 1 1</a:t>
            </a:r>
            <a:br>
              <a:rPr lang="en-US" altLang="zh-TW" dirty="0"/>
            </a:br>
            <a:r>
              <a:rPr lang="en-US" altLang="zh-TW" dirty="0"/>
              <a:t>1 2 2</a:t>
            </a:r>
            <a:br>
              <a:rPr lang="en-US" altLang="zh-TW" dirty="0"/>
            </a:br>
            <a:r>
              <a:rPr lang="en-US" altLang="zh-TW" dirty="0"/>
              <a:t>2 1 3</a:t>
            </a:r>
            <a:br>
              <a:rPr lang="en-US" altLang="zh-TW" dirty="0"/>
            </a:br>
            <a:r>
              <a:rPr lang="en-US" altLang="zh-TW" dirty="0"/>
              <a:t>2 2 7</a:t>
            </a:r>
            <a:endParaRPr kumimoji="1" lang="en-US" altLang="zh-TW" dirty="0"/>
          </a:p>
        </p:txBody>
      </p:sp>
      <p:sp>
        <p:nvSpPr>
          <p:cNvPr id="6" name="內容版面配置區 2"/>
          <p:cNvSpPr txBox="1"/>
          <p:nvPr/>
        </p:nvSpPr>
        <p:spPr>
          <a:xfrm>
            <a:off x="4213860" y="1825625"/>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a:t>
            </a:r>
            <a:r>
              <a:rPr lang="en-US" altLang="en-US" dirty="0"/>
              <a:t>出：</a:t>
            </a:r>
            <a:endParaRPr lang="en-US" altLang="en-US" dirty="0"/>
          </a:p>
          <a:p>
            <a:pPr marL="0" indent="0">
              <a:buFont typeface="Wingdings" panose="05000000000000000000" pitchFamily="2" charset="2"/>
              <a:buNone/>
            </a:pPr>
            <a:r>
              <a:rPr lang="en-US" altLang="zh-TW" dirty="0"/>
              <a:t>8</a:t>
            </a:r>
            <a:endParaRPr kumimoji="1" lang="en-US" altLang="zh-TW" dirty="0"/>
          </a:p>
        </p:txBody>
      </p:sp>
      <p:pic>
        <p:nvPicPr>
          <p:cNvPr id="8" name="圖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46289" y="1825625"/>
            <a:ext cx="4992586" cy="435133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Script Generation(CF 177F)</a:t>
            </a:r>
            <a:endParaRPr kumimoji="1" lang="zh-TW" altLang="en-US" dirty="0"/>
          </a:p>
        </p:txBody>
      </p:sp>
      <p:sp>
        <p:nvSpPr>
          <p:cNvPr id="3" name="內容版面配置區 2"/>
          <p:cNvSpPr>
            <a:spLocks noGrp="1"/>
          </p:cNvSpPr>
          <p:nvPr>
            <p:ph idx="1"/>
          </p:nvPr>
        </p:nvSpPr>
        <p:spPr/>
        <p:txBody>
          <a:bodyPr>
            <a:normAutofit/>
          </a:bodyPr>
          <a:lstStyle/>
          <a:p>
            <a:pPr marL="0" indent="0">
              <a:buNone/>
            </a:pPr>
            <a:r>
              <a:rPr kumimoji="1" lang="en-US" altLang="en-US" sz="1600" dirty="0">
                <a:hlinkClick r:id="rId1"/>
              </a:rPr>
              <a:t>http://codeforces.com/</a:t>
            </a:r>
            <a:endParaRPr kumimoji="1" lang="en-US" altLang="en-US" sz="1600" dirty="0"/>
          </a:p>
          <a:p>
            <a:pPr marL="0" indent="0">
              <a:buNone/>
            </a:pPr>
            <a:r>
              <a:rPr kumimoji="1" lang="en-US" altLang="en-US" sz="1600" dirty="0">
                <a:hlinkClick r:id="rId1"/>
              </a:rPr>
              <a:t>contest/177/submission/34064028</a:t>
            </a:r>
            <a:endParaRPr kumimoji="1" lang="en-US" altLang="zh-TW" sz="1600"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310" y="1409700"/>
            <a:ext cx="7886700" cy="5448300"/>
          </a:xfrm>
          <a:prstGeom prst="rect">
            <a:avLst/>
          </a:prstGeom>
        </p:spPr>
      </p:pic>
      <p:sp>
        <p:nvSpPr>
          <p:cNvPr id="5" name="文字方塊 4"/>
          <p:cNvSpPr txBox="1"/>
          <p:nvPr/>
        </p:nvSpPr>
        <p:spPr>
          <a:xfrm>
            <a:off x="342900" y="4854893"/>
            <a:ext cx="4789170" cy="1569660"/>
          </a:xfrm>
          <a:prstGeom prst="rect">
            <a:avLst/>
          </a:prstGeom>
          <a:noFill/>
        </p:spPr>
        <p:txBody>
          <a:bodyPr wrap="square" rtlCol="0">
            <a:spAutoFit/>
          </a:bodyPr>
          <a:lstStyle/>
          <a:p>
            <a:r>
              <a:rPr kumimoji="1" lang="zh-TW" altLang="en-US" sz="4800" b="1" dirty="0">
                <a:solidFill>
                  <a:srgbClr val="FF0000"/>
                </a:solidFill>
              </a:rPr>
              <a:t>如何估计此程式码的复杂度呢？</a:t>
            </a:r>
            <a:endParaRPr kumimoji="1" lang="zh-TW" altLang="en-US" sz="4800" b="1" dirty="0">
              <a:solidFill>
                <a:srgbClr val="FF0000"/>
              </a:solidFill>
            </a:endParaRPr>
          </a:p>
        </p:txBody>
      </p:sp>
      <p:sp>
        <p:nvSpPr>
          <p:cNvPr id="4" name="文字方塊 3"/>
          <p:cNvSpPr txBox="1"/>
          <p:nvPr/>
        </p:nvSpPr>
        <p:spPr>
          <a:xfrm>
            <a:off x="123348" y="2821008"/>
            <a:ext cx="4791552" cy="1200329"/>
          </a:xfrm>
          <a:prstGeom prst="rect">
            <a:avLst/>
          </a:prstGeom>
          <a:noFill/>
        </p:spPr>
        <p:txBody>
          <a:bodyPr wrap="square" rtlCol="0">
            <a:spAutoFit/>
          </a:bodyPr>
          <a:lstStyle/>
          <a:p>
            <a:r>
              <a:rPr kumimoji="1" lang="zh-TW" altLang="en-US" sz="3600" b="1" dirty="0">
                <a:solidFill>
                  <a:srgbClr val="002060"/>
                </a:solidFill>
              </a:rPr>
              <a:t>在递归树上走访过 </a:t>
            </a:r>
            <a:r>
              <a:rPr kumimoji="1" lang="en-US" altLang="en-US" sz="3600" b="1" dirty="0">
                <a:solidFill>
                  <a:srgbClr val="002060"/>
                </a:solidFill>
              </a:rPr>
              <a:t>mid </a:t>
            </a:r>
            <a:r>
              <a:rPr kumimoji="1" lang="zh-TW" altLang="en-US" sz="3600" b="1" dirty="0">
                <a:solidFill>
                  <a:srgbClr val="002060"/>
                </a:solidFill>
              </a:rPr>
              <a:t>个终端节点后即终止</a:t>
            </a:r>
            <a:endParaRPr kumimoji="1" lang="zh-TW"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Script Generation(CF 177F)</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23BD9F08-71D7-774E-A2BF-C0BB8B4330A9}"/>
                  </a:ext>
                </a:extLst>
              </p:cNvPr>
              <p:cNvSpPr>
                <a:spLocks noGrp="1"/>
              </p:cNvSpPr>
              <p:nvPr>
                <p:ph idx="1"/>
              </p:nvPr>
            </p:nvSpPr>
            <p:spPr>
              <a:xfrm>
                <a:off x="838199" y="1825625"/>
                <a:ext cx="10863263" cy="4351338"/>
              </a:xfrm>
            </p:spPr>
            <p:txBody>
              <a:bodyPr>
                <a:normAutofit fontScale="92500" lnSpcReduction="20000"/>
              </a:bodyPr>
              <a:lstStyle/>
              <a:p>
                <a:r>
                  <a:rPr kumimoji="1" lang="zh-TW" altLang="en-US" dirty="0"/>
                  <a:t>在递归树上走访过 </a:t>
                </a:r>
                <a14:m>
                  <m:oMath xmlns:m="http://schemas.openxmlformats.org/officeDocument/2006/math">
                    <m:r>
                      <a:rPr kumimoji="1" lang="en-US" altLang="zh-Hant" i="1" dirty="0" smtClean="0">
                        <a:latin typeface="Cambria Math" panose="02040503050406030204" pitchFamily="18" charset="0"/>
                      </a:rPr>
                      <m:t>𝑚𝑖𝑑</m:t>
                    </m:r>
                  </m:oMath>
                </a14:m>
                <a:r>
                  <a:rPr kumimoji="1" lang="en-US" altLang="zh-Hant" dirty="0"/>
                  <a:t> </a:t>
                </a:r>
                <a:r>
                  <a:rPr kumimoji="1" lang="zh-TW" altLang="en-US" dirty="0"/>
                  <a:t>个终端节点后即终止</a:t>
                </a:r>
                <a:endParaRPr kumimoji="1" lang="en-US" altLang="zh-TW" dirty="0"/>
              </a:p>
              <a:p>
                <a:r>
                  <a:rPr kumimoji="1" lang="zh-TW" altLang="en-US" dirty="0"/>
                  <a:t>每个点的子树必包含至少一终端节点</a:t>
                </a:r>
                <a:endParaRPr kumimoji="1" lang="en-US" altLang="zh-TW" dirty="0"/>
              </a:p>
              <a:p>
                <a:r>
                  <a:rPr kumimoji="1" lang="zh-TW" altLang="en-US" dirty="0"/>
                  <a:t>从根节点到终端结点的路径上所需时间为 </a:t>
                </a:r>
                <a14:m>
                  <m:oMath xmlns:m="http://schemas.openxmlformats.org/officeDocument/2006/math">
                    <m:r>
                      <a:rPr lang="en-US" altLang="zh-Hant" i="1" dirty="0" smtClean="0">
                        <a:latin typeface="Cambria Math" panose="02040503050406030204" pitchFamily="18" charset="0"/>
                      </a:rPr>
                      <m:t>𝑂</m:t>
                    </m:r>
                    <m:r>
                      <a:rPr lang="en-US" altLang="zh-Hant" i="1" dirty="0" smtClean="0">
                        <a:latin typeface="Cambria Math" panose="02040503050406030204" pitchFamily="18" charset="0"/>
                      </a:rPr>
                      <m:t>(</m:t>
                    </m:r>
                    <m:r>
                      <a:rPr lang="en-US" altLang="zh-Hant" i="1" dirty="0" smtClean="0">
                        <a:latin typeface="Cambria Math" panose="02040503050406030204" pitchFamily="18" charset="0"/>
                      </a:rPr>
                      <m:t>𝑁</m:t>
                    </m:r>
                    <m:r>
                      <a:rPr lang="en-US" altLang="zh-Hant" i="1" dirty="0" smtClean="0">
                        <a:latin typeface="Cambria Math" panose="02040503050406030204" pitchFamily="18" charset="0"/>
                      </a:rPr>
                      <m:t>+</m:t>
                    </m:r>
                    <m:r>
                      <a:rPr lang="en-US" altLang="zh-Hant" i="1" dirty="0" smtClean="0">
                        <a:latin typeface="Cambria Math" panose="02040503050406030204" pitchFamily="18" charset="0"/>
                      </a:rPr>
                      <m:t>𝑀</m:t>
                    </m:r>
                    <m:r>
                      <a:rPr lang="en-US" altLang="zh-Hant" i="1" dirty="0" smtClean="0">
                        <a:latin typeface="Cambria Math" panose="02040503050406030204" pitchFamily="18" charset="0"/>
                      </a:rPr>
                      <m:t>)</m:t>
                    </m:r>
                  </m:oMath>
                </a14:m>
                <a:endParaRPr kumimoji="1" lang="en-US" altLang="zh-TW" dirty="0"/>
              </a:p>
              <a:p>
                <a:r>
                  <a:rPr kumimoji="1" lang="zh-TW" altLang="en-US" dirty="0"/>
                  <a:t>故每次枚举总时间复杂度为 </a:t>
                </a:r>
                <a14:m>
                  <m:oMath xmlns:m="http://schemas.openxmlformats.org/officeDocument/2006/math">
                    <m:r>
                      <a:rPr kumimoji="1" lang="en-US" altLang="zh-Hant" i="1" dirty="0" smtClean="0">
                        <a:latin typeface="Cambria Math" panose="02040503050406030204" pitchFamily="18" charset="0"/>
                      </a:rPr>
                      <m:t>𝑂</m:t>
                    </m:r>
                    <m:r>
                      <a:rPr kumimoji="1" lang="en-US" altLang="zh-Hant" i="1" dirty="0" smtClean="0">
                        <a:latin typeface="Cambria Math" panose="02040503050406030204" pitchFamily="18" charset="0"/>
                      </a:rPr>
                      <m:t>(</m:t>
                    </m:r>
                    <m:r>
                      <a:rPr kumimoji="1" lang="en-US" altLang="zh-Hant" i="1" dirty="0" smtClean="0">
                        <a:latin typeface="Cambria Math" panose="02040503050406030204" pitchFamily="18" charset="0"/>
                      </a:rPr>
                      <m:t>𝑚𝑖𝑑</m:t>
                    </m:r>
                    <m:r>
                      <a:rPr kumimoji="1" lang="en-US" altLang="zh-Hant" i="1" dirty="0" smtClean="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𝑁</m:t>
                    </m:r>
                    <m:r>
                      <a:rPr kumimoji="1" lang="en-US" altLang="zh-Hant" b="0" i="1" dirty="0" smtClean="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𝑀</m:t>
                    </m:r>
                    <m:r>
                      <a:rPr kumimoji="1" lang="en-US" altLang="zh-Hant" b="0" i="1" dirty="0" smtClean="0">
                        <a:latin typeface="Cambria Math" panose="02040503050406030204" pitchFamily="18" charset="0"/>
                        <a:ea typeface="Cambria Math" panose="02040503050406030204" pitchFamily="18" charset="0"/>
                      </a:rPr>
                      <m:t>))</m:t>
                    </m:r>
                  </m:oMath>
                </a14:m>
                <a:endParaRPr kumimoji="1" lang="en-US" altLang="zh-TW" dirty="0"/>
              </a:p>
              <a:p>
                <a:endParaRPr kumimoji="1" lang="en-US" altLang="zh-TW" dirty="0"/>
              </a:p>
              <a:p>
                <a:endParaRPr kumimoji="1"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199" y="1825625"/>
                <a:ext cx="10863263" cy="4351338"/>
              </a:xfrm>
              <a:blipFill rotWithShape="1">
                <a:blip r:embed="rId1"/>
                <a:stretch>
                  <a:fillRect l="-1986" t="-6140" b="-1754"/>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何谓枚举</a:t>
            </a:r>
            <a:r>
              <a:rPr kumimoji="1" lang="en-US" altLang="en-US" dirty="0"/>
              <a:t>？</a:t>
            </a:r>
            <a:endParaRPr kumimoji="1" lang="zh-TW" altLang="en-US" dirty="0"/>
          </a:p>
        </p:txBody>
      </p:sp>
      <p:sp>
        <p:nvSpPr>
          <p:cNvPr id="3" name="內容版面配置區 2"/>
          <p:cNvSpPr>
            <a:spLocks noGrp="1"/>
          </p:cNvSpPr>
          <p:nvPr>
            <p:ph idx="1"/>
          </p:nvPr>
        </p:nvSpPr>
        <p:spPr/>
        <p:txBody>
          <a:bodyPr>
            <a:normAutofit lnSpcReduction="10000"/>
          </a:bodyPr>
          <a:lstStyle/>
          <a:p>
            <a:r>
              <a:rPr kumimoji="1" lang="zh-TW" altLang="en-US" dirty="0"/>
              <a:t>简单的例题</a:t>
            </a:r>
            <a:r>
              <a:rPr kumimoji="1" lang="en-US" altLang="en-US" dirty="0"/>
              <a:t>：</a:t>
            </a:r>
            <a:endParaRPr kumimoji="1" lang="en-US" altLang="en-US" dirty="0"/>
          </a:p>
          <a:p>
            <a:pPr lvl="1"/>
            <a:r>
              <a:rPr lang="zh-TW" altLang="en-US" dirty="0"/>
              <a:t>输</a:t>
            </a:r>
            <a:r>
              <a:rPr kumimoji="1" lang="en-US" altLang="en-US" dirty="0"/>
              <a:t>出九九乘法表</a:t>
            </a:r>
            <a:endParaRPr kumimoji="1" lang="en-US" altLang="en-US" dirty="0"/>
          </a:p>
          <a:p>
            <a:pPr lvl="1"/>
            <a:r>
              <a:rPr lang="zh-TW" altLang="en-US" dirty="0"/>
              <a:t>输</a:t>
            </a:r>
            <a:r>
              <a:rPr kumimoji="1" lang="en-US" altLang="en-US" dirty="0"/>
              <a:t>出 </a:t>
            </a:r>
            <a:r>
              <a:rPr kumimoji="1" lang="en-US" altLang="zh-TW" dirty="0"/>
              <a:t>1 </a:t>
            </a:r>
            <a:r>
              <a:rPr kumimoji="1" lang="zh-TW" altLang="en-US" dirty="0"/>
              <a:t>至 </a:t>
            </a:r>
            <a:r>
              <a:rPr kumimoji="1" lang="en-US" altLang="en-US" dirty="0"/>
              <a:t>N </a:t>
            </a:r>
            <a:r>
              <a:rPr kumimoji="1" lang="zh-TW" altLang="en-US" dirty="0"/>
              <a:t>的所有排列</a:t>
            </a:r>
            <a:endParaRPr kumimoji="1" lang="en-US" altLang="zh-TW" dirty="0"/>
          </a:p>
          <a:p>
            <a:pPr lvl="1"/>
            <a:r>
              <a:rPr lang="zh-CN" altLang="zh-TW" dirty="0"/>
              <a:t>八皇后问题</a:t>
            </a:r>
            <a:endParaRPr lang="zh-CN" altLang="zh-TW" dirty="0"/>
          </a:p>
          <a:p>
            <a:r>
              <a:rPr kumimoji="1" lang="zh-TW" altLang="en-US" dirty="0"/>
              <a:t>所谓枚举，就是把所有可能情况都列出来</a:t>
            </a:r>
            <a:endParaRPr kumimoji="1" lang="zh-TW"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Dreamoon</a:t>
            </a:r>
            <a:r>
              <a:rPr kumimoji="1" lang="en-US" altLang="zh-TW" dirty="0"/>
              <a:t> and </a:t>
            </a:r>
            <a:r>
              <a:rPr kumimoji="1" lang="en-US" altLang="zh-TW" dirty="0" err="1"/>
              <a:t>NightMarket</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4D72EA77-4A21-DA46-8BCA-5FC893EB0249}"/>
                  </a:ext>
                </a:extLst>
              </p:cNvPr>
              <p:cNvSpPr>
                <a:spLocks noGrp="1"/>
              </p:cNvSpPr>
              <p:nvPr>
                <p:ph idx="1"/>
              </p:nvPr>
            </p:nvSpPr>
            <p:spPr>
              <a:xfrm>
                <a:off x="838200" y="1814195"/>
                <a:ext cx="11071860" cy="4351338"/>
              </a:xfrm>
            </p:spPr>
            <p:txBody>
              <a:bodyPr>
                <a:normAutofit/>
              </a:bodyPr>
              <a:lstStyle/>
              <a:p>
                <a:pPr marL="0" indent="0">
                  <a:buNone/>
                </a:pPr>
                <a:r>
                  <a:rPr lang="zh-TW" altLang="en-US" dirty="0"/>
                  <a:t>给你一个长度为 </a:t>
                </a:r>
                <a14:m>
                  <m:oMath xmlns:m="http://schemas.openxmlformats.org/officeDocument/2006/math">
                    <m:r>
                      <a:rPr lang="en-US" altLang="zh-TW" i="1" dirty="0" smtClean="0">
                        <a:latin typeface="Cambria Math" panose="02040503050406030204" pitchFamily="18" charset="0"/>
                      </a:rPr>
                      <m:t>𝑛</m:t>
                    </m:r>
                  </m:oMath>
                </a14:m>
                <a:r>
                  <a:rPr lang="en-US" altLang="zh-TW" dirty="0"/>
                  <a:t> (</a:t>
                </a:r>
                <a14:m>
                  <m:oMath xmlns:m="http://schemas.openxmlformats.org/officeDocument/2006/math">
                    <m:r>
                      <a:rPr lang="en-US" altLang="zh-TW" i="1" dirty="0" smtClean="0">
                        <a:latin typeface="Cambria Math" panose="02040503050406030204" pitchFamily="18" charset="0"/>
                        <a:ea typeface="Cambria Math" panose="02040503050406030204" pitchFamily="18" charset="0"/>
                      </a:rPr>
                      <m:t>≤</m:t>
                    </m:r>
                    <m:r>
                      <a:rPr lang="en-US" altLang="zh-TW" i="1" dirty="0" smtClean="0">
                        <a:latin typeface="Cambria Math" panose="02040503050406030204" pitchFamily="18" charset="0"/>
                      </a:rPr>
                      <m:t>2</m:t>
                    </m:r>
                    <m:r>
                      <a:rPr lang="en-US" altLang="zh-TW" i="1" dirty="0" smtClean="0">
                        <a:latin typeface="Cambria Math" panose="02040503050406030204" pitchFamily="18" charset="0"/>
                        <a:ea typeface="Cambria Math" panose="02040503050406030204" pitchFamily="18" charset="0"/>
                      </a:rPr>
                      <m:t>×</m:t>
                    </m:r>
                    <m:sSup>
                      <m:sSupPr>
                        <m:ctrlPr>
                          <a:rPr lang="en-US" altLang="zh-TW" i="1" dirty="0" smtClean="0">
                            <a:latin typeface="Cambria Math" panose="02040503050406030204" pitchFamily="18" charset="0"/>
                            <a:ea typeface="Cambria Math" panose="02040503050406030204" pitchFamily="18" charset="0"/>
                          </a:rPr>
                        </m:ctrlPr>
                      </m:sSupPr>
                      <m:e>
                        <m:r>
                          <a:rPr lang="en-US" altLang="zh-TW" b="0" i="1" dirty="0" smtClean="0">
                            <a:latin typeface="Cambria Math" panose="02040503050406030204" pitchFamily="18" charset="0"/>
                            <a:ea typeface="Cambria Math" panose="02040503050406030204" pitchFamily="18" charset="0"/>
                          </a:rPr>
                          <m:t>10</m:t>
                        </m:r>
                      </m:e>
                      <m:sup>
                        <m:r>
                          <a:rPr lang="en-US" altLang="zh-TW" b="0" i="1" dirty="0" smtClean="0">
                            <a:latin typeface="Cambria Math" panose="02040503050406030204" pitchFamily="18" charset="0"/>
                            <a:ea typeface="Cambria Math" panose="02040503050406030204" pitchFamily="18" charset="0"/>
                          </a:rPr>
                          <m:t>5</m:t>
                        </m:r>
                      </m:sup>
                    </m:sSup>
                  </m:oMath>
                </a14:m>
                <a:r>
                  <a:rPr lang="en-US" altLang="zh-TW" dirty="0"/>
                  <a:t>)</a:t>
                </a:r>
                <a:r>
                  <a:rPr lang="zh-TW" altLang="en-US" dirty="0"/>
                  <a:t>的数组</a:t>
                </a:r>
                <a:r>
                  <a:rPr lang="zh-Hant" altLang="en-US" dirty="0"/>
                  <a:t>，</a:t>
                </a:r>
                <a:r>
                  <a:rPr lang="zh-TW" altLang="en-US" dirty="0"/>
                  <a:t>此数组共有</a:t>
                </a:r>
                <a14:m>
                  <m:oMath xmlns:m="http://schemas.openxmlformats.org/officeDocument/2006/math">
                    <m:sSup>
                      <m:sSupPr>
                        <m:ctrlPr>
                          <a:rPr lang="en-US" altLang="zh-Hant" i="1" smtClean="0">
                            <a:latin typeface="Cambria Math" panose="02040503050406030204" pitchFamily="18" charset="0"/>
                          </a:rPr>
                        </m:ctrlPr>
                      </m:sSupPr>
                      <m:e>
                        <m:r>
                          <a:rPr lang="en-US" altLang="zh-Hant" b="0" i="1" smtClean="0">
                            <a:latin typeface="Cambria Math" panose="02040503050406030204" pitchFamily="18" charset="0"/>
                          </a:rPr>
                          <m:t>2</m:t>
                        </m:r>
                      </m:e>
                      <m:sup>
                        <m:r>
                          <a:rPr lang="en-US" altLang="zh-Hant" b="0" i="1" smtClean="0">
                            <a:latin typeface="Cambria Math" panose="02040503050406030204" pitchFamily="18" charset="0"/>
                          </a:rPr>
                          <m:t>𝑛</m:t>
                        </m:r>
                      </m:sup>
                    </m:sSup>
                    <m:r>
                      <a:rPr lang="en-US" altLang="zh-Hant" b="0" i="1" smtClean="0">
                        <a:latin typeface="Cambria Math" panose="02040503050406030204" pitchFamily="18" charset="0"/>
                      </a:rPr>
                      <m:t>−1</m:t>
                    </m:r>
                    <m:r>
                      <a:rPr lang="zh-TW" altLang="en-US" i="1" smtClean="0">
                        <a:latin typeface="Cambria Math" panose="02040503050406030204" pitchFamily="18" charset="0"/>
                      </a:rPr>
                      <m:t>个非空子集</m:t>
                    </m:r>
                  </m:oMath>
                </a14:m>
                <a:r>
                  <a:rPr kumimoji="1" lang="zh-Hant" altLang="en-US" dirty="0"/>
                  <a:t>，</a:t>
                </a:r>
                <a:r>
                  <a:rPr kumimoji="1" lang="zh-TW" altLang="en-US" dirty="0"/>
                  <a:t>把每个子集的元素和列出来共有</a:t>
                </a:r>
                <a14:m>
                  <m:oMath xmlns:m="http://schemas.openxmlformats.org/officeDocument/2006/math">
                    <m:sSup>
                      <m:sSupPr>
                        <m:ctrlPr>
                          <a:rPr lang="en-US" altLang="zh-Hant" i="1" smtClean="0">
                            <a:latin typeface="Cambria Math" panose="02040503050406030204" pitchFamily="18" charset="0"/>
                          </a:rPr>
                        </m:ctrlPr>
                      </m:sSupPr>
                      <m:e>
                        <m:r>
                          <a:rPr lang="en-US" altLang="zh-Hant" b="0" i="1" smtClean="0">
                            <a:latin typeface="Cambria Math" panose="02040503050406030204" pitchFamily="18" charset="0"/>
                          </a:rPr>
                          <m:t>2</m:t>
                        </m:r>
                      </m:e>
                      <m:sup>
                        <m:r>
                          <a:rPr lang="en-US" altLang="zh-Hant" b="0" i="1" smtClean="0">
                            <a:latin typeface="Cambria Math" panose="02040503050406030204" pitchFamily="18" charset="0"/>
                          </a:rPr>
                          <m:t>𝑛</m:t>
                        </m:r>
                      </m:sup>
                    </m:sSup>
                    <m:r>
                      <a:rPr lang="en-US" altLang="zh-Hant" b="0" i="1" smtClean="0">
                        <a:latin typeface="Cambria Math" panose="02040503050406030204" pitchFamily="18" charset="0"/>
                      </a:rPr>
                      <m:t>−1</m:t>
                    </m:r>
                  </m:oMath>
                </a14:m>
                <a:r>
                  <a:rPr kumimoji="1" lang="zh-TW" altLang="en-US" dirty="0"/>
                  <a:t>个数字</a:t>
                </a:r>
                <a:r>
                  <a:rPr kumimoji="1" lang="zh-Hant" altLang="en-US" dirty="0"/>
                  <a:t>，</a:t>
                </a:r>
                <a:r>
                  <a:rPr kumimoji="1" lang="zh-TW" altLang="en-US" dirty="0"/>
                  <a:t>求当中</a:t>
                </a:r>
                <a:r>
                  <a:rPr kumimoji="1" lang="zh-Hant" altLang="en-US" dirty="0"/>
                  <a:t>第</a:t>
                </a:r>
                <a:r>
                  <a:rPr kumimoji="1" lang="zh-TW" altLang="en-US" dirty="0"/>
                  <a:t> </a:t>
                </a:r>
                <a:r>
                  <a:rPr kumimoji="1" lang="en-US" altLang="zh-Hant" dirty="0"/>
                  <a:t>k </a:t>
                </a:r>
                <a:r>
                  <a:rPr lang="en-US" altLang="zh-TW" dirty="0"/>
                  <a:t>(</a:t>
                </a:r>
                <a14:m>
                  <m:oMath xmlns:m="http://schemas.openxmlformats.org/officeDocument/2006/math">
                    <m:r>
                      <a:rPr lang="en-US" altLang="zh-TW" i="1" dirty="0" smtClean="0">
                        <a:latin typeface="Cambria Math" panose="02040503050406030204" pitchFamily="18" charset="0"/>
                        <a:ea typeface="Cambria Math" panose="02040503050406030204" pitchFamily="18" charset="0"/>
                      </a:rPr>
                      <m:t>≤</m:t>
                    </m:r>
                    <m:sSup>
                      <m:sSupPr>
                        <m:ctrlPr>
                          <a:rPr lang="en-US" altLang="zh-TW" i="1" dirty="0" smtClean="0">
                            <a:latin typeface="Cambria Math" panose="02040503050406030204" pitchFamily="18" charset="0"/>
                            <a:ea typeface="Cambria Math" panose="02040503050406030204" pitchFamily="18" charset="0"/>
                          </a:rPr>
                        </m:ctrlPr>
                      </m:sSupPr>
                      <m:e>
                        <m:r>
                          <a:rPr lang="en-US" altLang="zh-TW" b="0" i="1" dirty="0" smtClean="0">
                            <a:latin typeface="Cambria Math" panose="02040503050406030204" pitchFamily="18" charset="0"/>
                            <a:ea typeface="Cambria Math" panose="02040503050406030204" pitchFamily="18" charset="0"/>
                          </a:rPr>
                          <m:t>10</m:t>
                        </m:r>
                      </m:e>
                      <m:sup>
                        <m:r>
                          <a:rPr lang="en-US" altLang="zh-TW" b="0" i="1" dirty="0" smtClean="0">
                            <a:latin typeface="Cambria Math" panose="02040503050406030204" pitchFamily="18" charset="0"/>
                            <a:ea typeface="Cambria Math" panose="02040503050406030204" pitchFamily="18" charset="0"/>
                          </a:rPr>
                          <m:t>6</m:t>
                        </m:r>
                      </m:sup>
                    </m:sSup>
                  </m:oMath>
                </a14:m>
                <a:r>
                  <a:rPr lang="en-US" altLang="zh-TW" dirty="0"/>
                  <a:t>)</a:t>
                </a:r>
                <a:r>
                  <a:rPr kumimoji="1" lang="zh-TW" altLang="en-US" dirty="0"/>
                  <a:t>小</a:t>
                </a:r>
                <a:r>
                  <a:rPr kumimoji="1" lang="zh-Hant" altLang="en-US" dirty="0"/>
                  <a:t>的</a:t>
                </a:r>
                <a:r>
                  <a:rPr kumimoji="1" lang="zh-TW" altLang="en-US" dirty="0"/>
                  <a:t>数</a:t>
                </a:r>
                <a:endParaRPr kumimoji="1" lang="en-US" altLang="zh-TW" dirty="0"/>
              </a:p>
              <a:p>
                <a:pPr marL="0" indent="0">
                  <a:buNone/>
                </a:pPr>
                <a:r>
                  <a:rPr kumimoji="1" lang="en-US" altLang="zh-TW" dirty="0" err="1">
                    <a:hlinkClick r:id="rId1"/>
                  </a:rPr>
                  <a:t>Codeforces</a:t>
                </a:r>
                <a:r>
                  <a:rPr kumimoji="1" lang="en-US" altLang="zh-TW" dirty="0">
                    <a:hlinkClick r:id="rId1"/>
                  </a:rPr>
                  <a:t> Gym 101234G</a:t>
                </a:r>
                <a:endParaRPr kumimoji="1"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200" y="1814195"/>
                <a:ext cx="11071860" cy="4351338"/>
              </a:xfrm>
              <a:blipFill rotWithShape="1">
                <a:blip r:embed="rId2"/>
                <a:stretch>
                  <a:fillRect l="-2405" t="-3207" r="-2291"/>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Dreamoon</a:t>
            </a:r>
            <a:r>
              <a:rPr kumimoji="1" lang="en-US" altLang="zh-TW" dirty="0"/>
              <a:t> and </a:t>
            </a:r>
            <a:r>
              <a:rPr kumimoji="1" lang="en-US" altLang="zh-TW" dirty="0" err="1"/>
              <a:t>NightMarket</a:t>
            </a:r>
            <a:endParaRPr kumimoji="1" lang="zh-TW" altLang="en-US" dirty="0"/>
          </a:p>
        </p:txBody>
      </p:sp>
      <p:sp>
        <p:nvSpPr>
          <p:cNvPr id="7" name="內容版面配置區 2"/>
          <p:cNvSpPr>
            <a:spLocks noGrp="1"/>
          </p:cNvSpPr>
          <p:nvPr>
            <p:ph idx="1"/>
          </p:nvPr>
        </p:nvSpPr>
        <p:spPr>
          <a:xfrm>
            <a:off x="838200" y="1708785"/>
            <a:ext cx="3539490" cy="2426335"/>
          </a:xfrm>
        </p:spPr>
        <p:txBody>
          <a:bodyPr>
            <a:normAutofit/>
          </a:bodyPr>
          <a:lstStyle/>
          <a:p>
            <a:pPr marL="0" indent="0">
              <a:buNone/>
            </a:pPr>
            <a:r>
              <a:rPr lang="zh-TW" altLang="en-US" dirty="0"/>
              <a:t>样例输入</a:t>
            </a:r>
            <a:r>
              <a:rPr lang="en-US" altLang="zh-TW" dirty="0"/>
              <a:t>1</a:t>
            </a:r>
            <a:r>
              <a:rPr lang="en-US" altLang="en-US" dirty="0"/>
              <a:t>：</a:t>
            </a:r>
            <a:endParaRPr lang="en-US" altLang="en-US" dirty="0"/>
          </a:p>
          <a:p>
            <a:pPr marL="0" indent="0">
              <a:buNone/>
            </a:pPr>
            <a:r>
              <a:rPr lang="en-US" altLang="zh-TW" dirty="0"/>
              <a:t>5 30</a:t>
            </a:r>
            <a:br>
              <a:rPr lang="en-US" altLang="zh-TW" dirty="0"/>
            </a:br>
            <a:r>
              <a:rPr lang="en-US" altLang="zh-TW" dirty="0"/>
              <a:t>4 2 1 16 8</a:t>
            </a:r>
            <a:endParaRPr kumimoji="1" lang="en-US" altLang="zh-TW" dirty="0"/>
          </a:p>
        </p:txBody>
      </p:sp>
      <p:sp>
        <p:nvSpPr>
          <p:cNvPr id="8" name="內容版面配置區 2"/>
          <p:cNvSpPr txBox="1"/>
          <p:nvPr/>
        </p:nvSpPr>
        <p:spPr>
          <a:xfrm>
            <a:off x="4682490" y="1728470"/>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a:t>
            </a:r>
            <a:r>
              <a:rPr lang="en-US" altLang="en-US" dirty="0"/>
              <a:t>出 1：</a:t>
            </a:r>
            <a:endParaRPr lang="en-US" altLang="en-US" dirty="0"/>
          </a:p>
          <a:p>
            <a:pPr marL="0" indent="0">
              <a:buFont typeface="Wingdings" panose="05000000000000000000" pitchFamily="2" charset="2"/>
              <a:buNone/>
            </a:pPr>
            <a:r>
              <a:rPr kumimoji="1" lang="en-US" altLang="zh-TW" dirty="0"/>
              <a:t>30</a:t>
            </a:r>
            <a:endParaRPr kumimoji="1" lang="en-US" altLang="zh-TW" dirty="0"/>
          </a:p>
        </p:txBody>
      </p:sp>
      <p:sp>
        <p:nvSpPr>
          <p:cNvPr id="9" name="內容版面配置區 2"/>
          <p:cNvSpPr txBox="1"/>
          <p:nvPr/>
        </p:nvSpPr>
        <p:spPr>
          <a:xfrm>
            <a:off x="819150" y="4115435"/>
            <a:ext cx="3539490" cy="2426335"/>
          </a:xfrm>
          <a:prstGeom prst="rect">
            <a:avLst/>
          </a:prstGeom>
        </p:spPr>
        <p:txBody>
          <a:bodyPr vert="horz" lIns="91440" tIns="45720" rIns="91440" bIns="45720" rtlCol="0">
            <a:normAutofit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样例输入</a:t>
            </a:r>
            <a:r>
              <a:rPr lang="en-US" altLang="zh-TW" dirty="0"/>
              <a:t>2</a:t>
            </a:r>
            <a:r>
              <a:rPr lang="en-US" altLang="en-US" dirty="0"/>
              <a:t>：</a:t>
            </a:r>
            <a:endParaRPr lang="en-US" altLang="en-US" dirty="0"/>
          </a:p>
          <a:p>
            <a:pPr marL="0" indent="0">
              <a:buFont typeface="Wingdings" panose="05000000000000000000" pitchFamily="2" charset="2"/>
              <a:buNone/>
            </a:pPr>
            <a:r>
              <a:rPr lang="en-US" altLang="zh-TW" dirty="0"/>
              <a:t>4 5</a:t>
            </a:r>
            <a:endParaRPr lang="en-US" altLang="zh-TW" dirty="0"/>
          </a:p>
          <a:p>
            <a:pPr marL="0" indent="0">
              <a:buFont typeface="Wingdings" panose="05000000000000000000" pitchFamily="2" charset="2"/>
              <a:buNone/>
            </a:pPr>
            <a:r>
              <a:rPr kumimoji="1" lang="en-US" altLang="zh-TW" dirty="0"/>
              <a:t>1 1 2 2</a:t>
            </a:r>
            <a:endParaRPr kumimoji="1" lang="en-US" altLang="zh-TW" dirty="0"/>
          </a:p>
        </p:txBody>
      </p:sp>
      <p:sp>
        <p:nvSpPr>
          <p:cNvPr id="10" name="內容版面配置區 2"/>
          <p:cNvSpPr txBox="1"/>
          <p:nvPr/>
        </p:nvSpPr>
        <p:spPr>
          <a:xfrm>
            <a:off x="4663440" y="4135120"/>
            <a:ext cx="3093720" cy="1501458"/>
          </a:xfrm>
          <a:prstGeom prst="rect">
            <a:avLst/>
          </a:prstGeom>
        </p:spPr>
        <p:txBody>
          <a:bodyPr vert="horz" lIns="91440" tIns="45720" rIns="91440" bIns="45720" rtlCol="0">
            <a:normAutofit fontScale="92500" lnSpcReduction="10000"/>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dirty="0"/>
              <a:t>样例输</a:t>
            </a:r>
            <a:r>
              <a:rPr lang="en-US" altLang="en-US" dirty="0"/>
              <a:t>出 2：</a:t>
            </a:r>
            <a:endParaRPr lang="en-US" altLang="en-US" dirty="0"/>
          </a:p>
          <a:p>
            <a:pPr marL="0" indent="0">
              <a:buFont typeface="Wingdings" panose="05000000000000000000" pitchFamily="2" charset="2"/>
              <a:buNone/>
            </a:pPr>
            <a:r>
              <a:rPr kumimoji="1" lang="en-US" altLang="zh-TW" dirty="0"/>
              <a:t>2</a:t>
            </a:r>
            <a:endParaRPr kumimoji="1" lang="en-US" altLang="zh-TW"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Dreamoon</a:t>
            </a:r>
            <a:r>
              <a:rPr kumimoji="1" lang="en-US" altLang="zh-TW" dirty="0"/>
              <a:t> and </a:t>
            </a:r>
            <a:r>
              <a:rPr kumimoji="1" lang="en-US" altLang="zh-TW" dirty="0" err="1"/>
              <a:t>NightMarket</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kumimoji="1" lang="zh-TW" altLang="en-US" dirty="0"/>
              <a:t>本题是 </a:t>
            </a:r>
            <a:r>
              <a:rPr kumimoji="1" lang="en-US" altLang="en-US" dirty="0"/>
              <a:t>2016 </a:t>
            </a:r>
            <a:r>
              <a:rPr kumimoji="1" lang="zh-TW" altLang="en-US" dirty="0"/>
              <a:t>年</a:t>
            </a:r>
            <a:r>
              <a:rPr kumimoji="1" lang="en-US" altLang="en-US" dirty="0"/>
              <a:t>我</a:t>
            </a:r>
            <a:r>
              <a:rPr kumimoji="1" lang="zh-TW" altLang="en-US" dirty="0"/>
              <a:t>出给台湾大学校内 </a:t>
            </a:r>
            <a:r>
              <a:rPr kumimoji="1" lang="en-US" altLang="en-US" dirty="0"/>
              <a:t>PK </a:t>
            </a:r>
            <a:r>
              <a:rPr kumimoji="1" lang="zh-TW" altLang="en-US" dirty="0"/>
              <a:t>赛的题目</a:t>
            </a:r>
            <a:r>
              <a:rPr kumimoji="1" lang="en-US" altLang="en-US" dirty="0"/>
              <a:t>，</a:t>
            </a:r>
            <a:r>
              <a:rPr kumimoji="1" lang="zh-TW" altLang="en-US" dirty="0"/>
              <a:t>貌似网络</a:t>
            </a:r>
            <a:r>
              <a:rPr kumimoji="1" lang="en-US" altLang="en-US" dirty="0"/>
              <a:t>上</a:t>
            </a:r>
            <a:r>
              <a:rPr kumimoji="1" lang="zh-TW" altLang="en-US" dirty="0"/>
              <a:t>已经散布很多题解了</a:t>
            </a:r>
            <a:endParaRPr kumimoji="1" lang="en-US" altLang="en-US" dirty="0"/>
          </a:p>
          <a:p>
            <a:r>
              <a:rPr kumimoji="1" lang="zh-TW" altLang="en-US" dirty="0"/>
              <a:t>虽然散布着很多题解，但几乎找不到和标程一样的做法</a:t>
            </a:r>
            <a:endParaRPr kumimoji="1" lang="en-US" altLang="zh-TW" dirty="0"/>
          </a:p>
          <a:p>
            <a:r>
              <a:rPr kumimoji="1" lang="zh-TW" altLang="en-US" dirty="0"/>
              <a:t>这题出题者的灵感来源就是上一题</a:t>
            </a:r>
            <a:endParaRPr kumimoji="1"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43600" y="0"/>
            <a:ext cx="5964555" cy="6873161"/>
          </a:xfrm>
        </p:spPr>
      </p:pic>
      <p:sp>
        <p:nvSpPr>
          <p:cNvPr id="8" name="文字方塊 7"/>
          <p:cNvSpPr txBox="1"/>
          <p:nvPr/>
        </p:nvSpPr>
        <p:spPr>
          <a:xfrm>
            <a:off x="342900" y="194310"/>
            <a:ext cx="3108960" cy="369332"/>
          </a:xfrm>
          <a:prstGeom prst="rect">
            <a:avLst/>
          </a:prstGeom>
          <a:noFill/>
        </p:spPr>
        <p:txBody>
          <a:bodyPr wrap="square" rtlCol="0">
            <a:spAutoFit/>
          </a:bodyPr>
          <a:lstStyle/>
          <a:p>
            <a:r>
              <a:rPr kumimoji="1" lang="en-US" altLang="zh-TW" dirty="0">
                <a:hlinkClick r:id="rId2"/>
              </a:rPr>
              <a:t>http://</a:t>
            </a:r>
            <a:r>
              <a:rPr kumimoji="1" lang="en-US" altLang="zh-TW" dirty="0" err="1">
                <a:hlinkClick r:id="rId2"/>
              </a:rPr>
              <a:t>codepad.org</a:t>
            </a:r>
            <a:r>
              <a:rPr kumimoji="1" lang="en-US" altLang="zh-TW" dirty="0">
                <a:hlinkClick r:id="rId2"/>
              </a:rPr>
              <a:t>/</a:t>
            </a:r>
            <a:r>
              <a:rPr kumimoji="1" lang="en-US" altLang="zh-TW" dirty="0" err="1">
                <a:hlinkClick r:id="rId2"/>
              </a:rPr>
              <a:t>sNpzCnVS</a:t>
            </a:r>
            <a:endParaRPr kumimoji="1" lang="zh-TW" altLang="en-US" dirty="0"/>
          </a:p>
        </p:txBody>
      </p:sp>
      <p:sp>
        <p:nvSpPr>
          <p:cNvPr id="9" name="文字方塊 8"/>
          <p:cNvSpPr txBox="1"/>
          <p:nvPr/>
        </p:nvSpPr>
        <p:spPr>
          <a:xfrm>
            <a:off x="342900" y="4854893"/>
            <a:ext cx="4789170" cy="1569660"/>
          </a:xfrm>
          <a:prstGeom prst="rect">
            <a:avLst/>
          </a:prstGeom>
          <a:noFill/>
        </p:spPr>
        <p:txBody>
          <a:bodyPr wrap="square" rtlCol="0">
            <a:spAutoFit/>
          </a:bodyPr>
          <a:lstStyle/>
          <a:p>
            <a:r>
              <a:rPr kumimoji="1" lang="zh-TW" altLang="en-US" sz="4800" b="1" dirty="0">
                <a:solidFill>
                  <a:srgbClr val="FF0000"/>
                </a:solidFill>
              </a:rPr>
              <a:t>如何估计此程式码的复杂度呢？</a:t>
            </a:r>
            <a:endParaRPr kumimoji="1" lang="zh-TW" altLang="en-US" sz="4800" b="1" dirty="0">
              <a:solidFill>
                <a:srgbClr val="FF0000"/>
              </a:solidFill>
            </a:endParaRPr>
          </a:p>
        </p:txBody>
      </p:sp>
      <p:sp>
        <p:nvSpPr>
          <p:cNvPr id="10" name="文字方塊 9"/>
          <p:cNvSpPr txBox="1"/>
          <p:nvPr/>
        </p:nvSpPr>
        <p:spPr>
          <a:xfrm>
            <a:off x="114300" y="1805940"/>
            <a:ext cx="5600700" cy="861774"/>
          </a:xfrm>
          <a:prstGeom prst="rect">
            <a:avLst/>
          </a:prstGeom>
          <a:noFill/>
        </p:spPr>
        <p:txBody>
          <a:bodyPr wrap="square" rtlCol="0">
            <a:spAutoFit/>
          </a:bodyPr>
          <a:lstStyle/>
          <a:p>
            <a:r>
              <a:rPr kumimoji="1" lang="zh-TW" altLang="en-US" sz="3200" b="1" dirty="0">
                <a:solidFill>
                  <a:srgbClr val="0070C0"/>
                </a:solidFill>
              </a:rPr>
              <a:t>这三行执行次数是 </a:t>
            </a:r>
            <a:r>
              <a:rPr kumimoji="1" lang="en-US" altLang="en-US" sz="3200" b="1" dirty="0" err="1">
                <a:solidFill>
                  <a:srgbClr val="0070C0"/>
                </a:solidFill>
              </a:rPr>
              <a:t>cnt</a:t>
            </a:r>
            <a:r>
              <a:rPr kumimoji="1" lang="en-US" altLang="en-US" sz="3200" b="1" dirty="0">
                <a:solidFill>
                  <a:srgbClr val="0070C0"/>
                </a:solidFill>
              </a:rPr>
              <a:t> 次</a:t>
            </a:r>
            <a:endParaRPr kumimoji="1" lang="en-US" altLang="en-US" sz="3200" b="1" dirty="0">
              <a:solidFill>
                <a:srgbClr val="0070C0"/>
              </a:solidFill>
            </a:endParaRPr>
          </a:p>
          <a:p>
            <a:endParaRPr kumimoji="1" lang="zh-TW" altLang="en-US" dirty="0"/>
          </a:p>
        </p:txBody>
      </p:sp>
      <p:sp>
        <p:nvSpPr>
          <p:cNvPr id="3" name="矩形 2"/>
          <p:cNvSpPr/>
          <p:nvPr/>
        </p:nvSpPr>
        <p:spPr>
          <a:xfrm>
            <a:off x="6560820" y="1805940"/>
            <a:ext cx="3909060" cy="7886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6" name="直線箭頭接點 5"/>
          <p:cNvCxnSpPr/>
          <p:nvPr/>
        </p:nvCxnSpPr>
        <p:spPr>
          <a:xfrm>
            <a:off x="4789170" y="2068830"/>
            <a:ext cx="17716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字方塊 10">
                <a:extLst>
                  <a:ext uri="{FF2B5EF4-FFF2-40B4-BE49-F238E27FC236}">
                    <a14:artisticCrisscrossEtching id="{07F68C90-D5F8-AA4F-B4C7-05F3A0A412A2}"/>
                  </a:ext>
                </a:extLst>
              </p:cNvPr>
              <p:cNvSpPr txBox="1"/>
              <p:nvPr/>
            </p:nvSpPr>
            <p:spPr>
              <a:xfrm>
                <a:off x="114300" y="2465666"/>
                <a:ext cx="5474970" cy="1077218"/>
              </a:xfrm>
              <a:prstGeom prst="rect">
                <a:avLst/>
              </a:prstGeom>
              <a:noFill/>
            </p:spPr>
            <p:txBody>
              <a:bodyPr wrap="square" rtlCol="0">
                <a:spAutoFit/>
              </a:bodyPr>
              <a:lstStyle/>
              <a:p>
                <a:r>
                  <a:rPr kumimoji="1" lang="zh-TW" altLang="en-US" sz="3200" b="1" dirty="0">
                    <a:solidFill>
                      <a:srgbClr val="0070C0"/>
                    </a:solidFill>
                  </a:rPr>
                  <a:t>可推论整个 </a:t>
                </a:r>
                <a:r>
                  <a:rPr kumimoji="1" lang="en-US" altLang="zh-Hant" sz="3200" b="1" dirty="0" err="1">
                    <a:solidFill>
                      <a:srgbClr val="0070C0"/>
                    </a:solidFill>
                  </a:rPr>
                  <a:t>dfs</a:t>
                </a:r>
                <a:r>
                  <a:rPr kumimoji="1" lang="zh-Hant" altLang="en-US" sz="3200" b="1" dirty="0">
                    <a:solidFill>
                      <a:srgbClr val="0070C0"/>
                    </a:solidFill>
                  </a:rPr>
                  <a:t> </a:t>
                </a:r>
                <a:r>
                  <a:rPr kumimoji="1" lang="zh-TW" altLang="en-US" sz="3200" b="1" dirty="0">
                    <a:solidFill>
                      <a:srgbClr val="0070C0"/>
                    </a:solidFill>
                  </a:rPr>
                  <a:t>函数恰调用</a:t>
                </a:r>
                <a14:m>
                  <m:oMath xmlns:m="http://schemas.openxmlformats.org/officeDocument/2006/math">
                    <m:r>
                      <a:rPr kumimoji="1" lang="en-US" altLang="zh-TW" sz="3200" b="1" i="1" dirty="0" smtClean="0">
                        <a:solidFill>
                          <a:srgbClr val="0070C0"/>
                        </a:solidFill>
                        <a:latin typeface="Cambria Math" panose="02040503050406030204" pitchFamily="18" charset="0"/>
                      </a:rPr>
                      <m:t>𝟐</m:t>
                    </m:r>
                    <m:r>
                      <a:rPr kumimoji="1" lang="en-US" altLang="zh-TW" sz="3200" b="1" i="1" dirty="0" smtClean="0">
                        <a:solidFill>
                          <a:srgbClr val="0070C0"/>
                        </a:solidFill>
                        <a:latin typeface="Cambria Math" panose="02040503050406030204" pitchFamily="18" charset="0"/>
                        <a:ea typeface="Cambria Math" panose="02040503050406030204" pitchFamily="18" charset="0"/>
                      </a:rPr>
                      <m:t>×</m:t>
                    </m:r>
                    <m:r>
                      <a:rPr kumimoji="1" lang="en-US" altLang="zh-Hant" sz="3200" b="1" i="1" dirty="0" smtClean="0">
                        <a:solidFill>
                          <a:srgbClr val="0070C0"/>
                        </a:solidFill>
                        <a:latin typeface="Cambria Math" panose="02040503050406030204" pitchFamily="18" charset="0"/>
                      </a:rPr>
                      <m:t>𝒄𝒏𝒕</m:t>
                    </m:r>
                    <m:r>
                      <a:rPr kumimoji="1" lang="en-US" altLang="zh-Hant" sz="3200" b="1" i="1" dirty="0" smtClean="0">
                        <a:solidFill>
                          <a:srgbClr val="0070C0"/>
                        </a:solidFill>
                        <a:latin typeface="Cambria Math" panose="02040503050406030204" pitchFamily="18" charset="0"/>
                      </a:rPr>
                      <m:t> + </m:t>
                    </m:r>
                    <m:r>
                      <a:rPr kumimoji="1" lang="en-US" altLang="zh-Hant" sz="3200" b="1" i="1" dirty="0" smtClean="0">
                        <a:solidFill>
                          <a:srgbClr val="0070C0"/>
                        </a:solidFill>
                        <a:latin typeface="Cambria Math" panose="02040503050406030204" pitchFamily="18" charset="0"/>
                      </a:rPr>
                      <m:t>𝟏</m:t>
                    </m:r>
                    <m:r>
                      <a:rPr kumimoji="1" lang="en-US" altLang="zh-Hant" sz="3200" b="1" i="1" dirty="0" smtClean="0">
                        <a:solidFill>
                          <a:srgbClr val="0070C0"/>
                        </a:solidFill>
                        <a:latin typeface="Cambria Math" panose="02040503050406030204" pitchFamily="18" charset="0"/>
                      </a:rPr>
                      <m:t> </m:t>
                    </m:r>
                  </m:oMath>
                </a14:m>
                <a:r>
                  <a:rPr kumimoji="1" lang="zh-TW" altLang="en-US" sz="3200" b="1" dirty="0">
                    <a:solidFill>
                      <a:srgbClr val="0070C0"/>
                    </a:solidFill>
                  </a:rPr>
                  <a:t>次</a:t>
                </a:r>
                <a:endParaRPr kumimoji="1" lang="en-US" altLang="zh-Hant" sz="3200" b="1" dirty="0">
                  <a:solidFill>
                    <a:srgbClr val="0070C0"/>
                  </a:solidFill>
                </a:endParaRPr>
              </a:p>
            </p:txBody>
          </p:sp>
        </mc:Choice>
        <mc:Fallback>
          <p:sp>
            <p:nvSpPr>
              <p:cNvPr id="11" name="文字方塊 10"/>
              <p:cNvSpPr txBox="1">
                <a:spLocks noRot="1" noChangeAspect="1" noMove="1" noResize="1" noEditPoints="1" noAdjustHandles="1" noChangeArrowheads="1" noChangeShapeType="1" noTextEdit="1"/>
              </p:cNvSpPr>
              <p:nvPr/>
            </p:nvSpPr>
            <p:spPr>
              <a:xfrm>
                <a:off x="114300" y="2465666"/>
                <a:ext cx="5474970" cy="1077218"/>
              </a:xfrm>
              <a:prstGeom prst="rect">
                <a:avLst/>
              </a:prstGeom>
              <a:blipFill rotWithShape="1">
                <a:blip r:embed="rId3"/>
                <a:stretch>
                  <a:fillRect l="-2315" t="-6977" b="-16279"/>
                </a:stretch>
              </a:blipFill>
            </p:spPr>
            <p:txBody>
              <a:bodyPr/>
              <a:lstStyle/>
              <a:p>
                <a:r>
                  <a:rPr lang="zh-TW" altLang="en-US">
                    <a:noFill/>
                  </a:rPr>
                  <a:t> </a:t>
                </a:r>
                <a:endParaRPr lang="zh-TW" altLang="en-US">
                  <a:noFill/>
                </a:endParaRPr>
              </a:p>
            </p:txBody>
          </p:sp>
        </mc:Fallback>
      </mc:AlternateContent>
      <p:sp>
        <p:nvSpPr>
          <p:cNvPr id="12" name="文字方塊 11"/>
          <p:cNvSpPr txBox="1"/>
          <p:nvPr/>
        </p:nvSpPr>
        <p:spPr>
          <a:xfrm>
            <a:off x="245745" y="3487938"/>
            <a:ext cx="5212080" cy="1446550"/>
          </a:xfrm>
          <a:prstGeom prst="rect">
            <a:avLst/>
          </a:prstGeom>
          <a:noFill/>
        </p:spPr>
        <p:txBody>
          <a:bodyPr wrap="square" rtlCol="0">
            <a:spAutoFit/>
          </a:bodyPr>
          <a:lstStyle/>
          <a:p>
            <a:r>
              <a:rPr kumimoji="1" lang="en-US" altLang="en-US" sz="4400" b="1" dirty="0">
                <a:solidFill>
                  <a:srgbClr val="FF0000"/>
                </a:solidFill>
              </a:rPr>
              <a:t>故</a:t>
            </a:r>
            <a:r>
              <a:rPr kumimoji="1" lang="zh-TW" altLang="en-US" sz="4400" b="1" dirty="0">
                <a:solidFill>
                  <a:srgbClr val="FF0000"/>
                </a:solidFill>
              </a:rPr>
              <a:t>时间复杂度为</a:t>
            </a:r>
            <a:r>
              <a:rPr kumimoji="1" lang="en-US" altLang="en-US" sz="4400" b="1" dirty="0">
                <a:solidFill>
                  <a:srgbClr val="FF0000"/>
                </a:solidFill>
              </a:rPr>
              <a:t>O(log(</a:t>
            </a:r>
            <a:r>
              <a:rPr kumimoji="1" lang="en-US" altLang="en-US" sz="4400" b="1" dirty="0" err="1">
                <a:solidFill>
                  <a:srgbClr val="FF0000"/>
                </a:solidFill>
              </a:rPr>
              <a:t>MaxAns</a:t>
            </a:r>
            <a:r>
              <a:rPr kumimoji="1" lang="en-US" altLang="en-US" sz="4400" b="1" dirty="0">
                <a:solidFill>
                  <a:srgbClr val="FF0000"/>
                </a:solidFill>
              </a:rPr>
              <a:t>) K)</a:t>
            </a:r>
            <a:endParaRPr kumimoji="1" lang="zh-TW" altLang="en-US" sz="4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1" presetClass="exit"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animBg="1"/>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43600" y="0"/>
            <a:ext cx="5964555" cy="6873161"/>
          </a:xfrm>
        </p:spPr>
      </p:pic>
      <p:sp>
        <p:nvSpPr>
          <p:cNvPr id="8" name="文字方塊 7"/>
          <p:cNvSpPr txBox="1"/>
          <p:nvPr/>
        </p:nvSpPr>
        <p:spPr>
          <a:xfrm>
            <a:off x="342900" y="194310"/>
            <a:ext cx="3108960" cy="369332"/>
          </a:xfrm>
          <a:prstGeom prst="rect">
            <a:avLst/>
          </a:prstGeom>
          <a:noFill/>
        </p:spPr>
        <p:txBody>
          <a:bodyPr wrap="square" rtlCol="0">
            <a:spAutoFit/>
          </a:bodyPr>
          <a:lstStyle/>
          <a:p>
            <a:r>
              <a:rPr kumimoji="1" lang="en-US" altLang="zh-TW" dirty="0">
                <a:hlinkClick r:id="rId2"/>
              </a:rPr>
              <a:t>http://</a:t>
            </a:r>
            <a:r>
              <a:rPr kumimoji="1" lang="en-US" altLang="zh-TW" dirty="0" err="1">
                <a:hlinkClick r:id="rId2"/>
              </a:rPr>
              <a:t>codepad.org</a:t>
            </a:r>
            <a:r>
              <a:rPr kumimoji="1" lang="en-US" altLang="zh-TW" dirty="0">
                <a:hlinkClick r:id="rId2"/>
              </a:rPr>
              <a:t>/</a:t>
            </a:r>
            <a:r>
              <a:rPr kumimoji="1" lang="en-US" altLang="zh-TW" dirty="0" err="1">
                <a:hlinkClick r:id="rId2"/>
              </a:rPr>
              <a:t>sNpzCnVS</a:t>
            </a:r>
            <a:endParaRPr kumimoji="1" lang="zh-TW" altLang="en-US" dirty="0"/>
          </a:p>
        </p:txBody>
      </p:sp>
      <mc:AlternateContent xmlns:mc="http://schemas.openxmlformats.org/markup-compatibility/2006">
        <mc:Choice xmlns:a14="http://schemas.microsoft.com/office/drawing/2010/main" Requires="a14">
          <p:sp>
            <p:nvSpPr>
              <p:cNvPr id="7" name="文字方塊 6">
                <a:extLst>
                  <a:ext uri="{FF2B5EF4-FFF2-40B4-BE49-F238E27FC236}">
                    <a14:artisticCrisscrossEtching id="{A06A96D2-9A83-9F44-B239-3F033B319560}"/>
                  </a:ext>
                </a:extLst>
              </p:cNvPr>
              <p:cNvSpPr txBox="1"/>
              <p:nvPr/>
            </p:nvSpPr>
            <p:spPr>
              <a:xfrm>
                <a:off x="500063" y="1357313"/>
                <a:ext cx="4657725" cy="2554545"/>
              </a:xfrm>
              <a:prstGeom prst="rect">
                <a:avLst/>
              </a:prstGeom>
              <a:noFill/>
            </p:spPr>
            <p:txBody>
              <a:bodyPr wrap="square" rtlCol="0">
                <a:spAutoFit/>
              </a:bodyPr>
              <a:lstStyle/>
              <a:p>
                <a:r>
                  <a:rPr kumimoji="1" lang="zh-TW" altLang="en-US" sz="4000" b="1" dirty="0">
                    <a:solidFill>
                      <a:srgbClr val="0070C0"/>
                    </a:solidFill>
                  </a:rPr>
                  <a:t>若从递归树的观点来看， </a:t>
                </a:r>
                <a14:m>
                  <m:oMath xmlns:m="http://schemas.openxmlformats.org/officeDocument/2006/math">
                    <m:r>
                      <a:rPr kumimoji="1" lang="en-US" altLang="zh-Hant" sz="4000" b="1" i="1" dirty="0" smtClean="0">
                        <a:solidFill>
                          <a:srgbClr val="0070C0"/>
                        </a:solidFill>
                        <a:latin typeface="Cambria Math" panose="02040503050406030204" pitchFamily="18" charset="0"/>
                      </a:rPr>
                      <m:t>𝒄𝒏𝒕</m:t>
                    </m:r>
                  </m:oMath>
                </a14:m>
                <a:r>
                  <a:rPr kumimoji="1" lang="en-US" altLang="zh-Hant" sz="4000" b="1" dirty="0">
                    <a:solidFill>
                      <a:srgbClr val="0070C0"/>
                    </a:solidFill>
                  </a:rPr>
                  <a:t> </a:t>
                </a:r>
                <a:r>
                  <a:rPr kumimoji="1" lang="zh-TW" altLang="en-US" sz="4000" b="1" dirty="0">
                    <a:solidFill>
                      <a:srgbClr val="0070C0"/>
                    </a:solidFill>
                  </a:rPr>
                  <a:t>的值就是递归树的非终端节点数</a:t>
                </a:r>
              </a:p>
            </p:txBody>
          </p:sp>
        </mc:Choice>
        <mc:Fallback>
          <p:sp>
            <p:nvSpPr>
              <p:cNvPr id="7" name="文字方塊 6"/>
              <p:cNvSpPr txBox="1">
                <a:spLocks noRot="1" noChangeAspect="1" noMove="1" noResize="1" noEditPoints="1" noAdjustHandles="1" noChangeArrowheads="1" noChangeShapeType="1" noTextEdit="1"/>
              </p:cNvSpPr>
              <p:nvPr/>
            </p:nvSpPr>
            <p:spPr>
              <a:xfrm>
                <a:off x="500063" y="1357313"/>
                <a:ext cx="4657725" cy="2554545"/>
              </a:xfrm>
              <a:prstGeom prst="rect">
                <a:avLst/>
              </a:prstGeom>
              <a:blipFill rotWithShape="1">
                <a:blip r:embed="rId3"/>
                <a:stretch>
                  <a:fillRect l="-4348" t="-3960" b="-8911"/>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en-US" altLang="zh-TW" sz="8000" b="1" dirty="0">
                <a:solidFill>
                  <a:srgbClr val="7030A0"/>
                </a:solidFill>
                <a:hlinkClick r:id="rId1" action="ppaction://hlinksldjump"/>
              </a:rPr>
              <a:t>K </a:t>
            </a:r>
            <a:r>
              <a:rPr kumimoji="1" lang="en-US" altLang="en-US" sz="8000" b="1" dirty="0">
                <a:solidFill>
                  <a:srgbClr val="7030A0"/>
                </a:solidFill>
                <a:hlinkClick r:id="rId1" action="ppaction://hlinksldjump"/>
              </a:rPr>
              <a:t>短路</a:t>
            </a:r>
            <a:endParaRPr kumimoji="1" lang="zh-TW" altLang="en-US" sz="8000" dirty="0"/>
          </a:p>
        </p:txBody>
      </p:sp>
      <p:sp>
        <p:nvSpPr>
          <p:cNvPr id="3" name="副標題 2"/>
          <p:cNvSpPr>
            <a:spLocks noGrp="1"/>
          </p:cNvSpPr>
          <p:nvPr>
            <p:ph type="subTitle" idx="1"/>
          </p:nvPr>
        </p:nvSpPr>
        <p:spPr/>
        <p:txBody>
          <a:bodyPr>
            <a:normAutofit/>
          </a:bodyPr>
          <a:lstStyle/>
          <a:p>
            <a:r>
              <a:rPr kumimoji="1" lang="en-US" altLang="zh-TW" sz="4000" dirty="0"/>
              <a:t>Part 5</a:t>
            </a:r>
            <a:endParaRPr kumimoji="1" lang="zh-TW" altLang="en-US" sz="4000" b="1" dirty="0">
              <a:solidFill>
                <a:srgbClr val="7030A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en-US" dirty="0"/>
              <a:t>Ｋ短路思路</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D0C0AAE0-BDAB-3E48-9431-E12442DA904B}"/>
                  </a:ext>
                </a:extLst>
              </p:cNvPr>
              <p:cNvSpPr>
                <a:spLocks noGrp="1"/>
              </p:cNvSpPr>
              <p:nvPr>
                <p:ph idx="1"/>
              </p:nvPr>
            </p:nvSpPr>
            <p:spPr>
              <a:xfrm>
                <a:off x="642939" y="1825624"/>
                <a:ext cx="11387136" cy="4646613"/>
              </a:xfrm>
            </p:spPr>
            <p:txBody>
              <a:bodyPr>
                <a:normAutofit fontScale="62500" lnSpcReduction="20000"/>
              </a:bodyPr>
              <a:lstStyle/>
              <a:p>
                <a:pPr marL="0" indent="0">
                  <a:buNone/>
                </a:pPr>
                <a:r>
                  <a:rPr kumimoji="1" lang="en-US" altLang="zh-TW" dirty="0">
                    <a:solidFill>
                      <a:srgbClr val="FF0000"/>
                    </a:solidFill>
                  </a:rPr>
                  <a:t>Target</a:t>
                </a:r>
                <a:r>
                  <a:rPr kumimoji="1" lang="zh-Hant" altLang="en-US" dirty="0">
                    <a:solidFill>
                      <a:srgbClr val="FF0000"/>
                    </a:solidFill>
                  </a:rPr>
                  <a:t>：用二分查找 </a:t>
                </a:r>
                <a:r>
                  <a:rPr kumimoji="1" lang="en-US" altLang="zh-Hant" dirty="0">
                    <a:solidFill>
                      <a:srgbClr val="FF0000"/>
                    </a:solidFill>
                  </a:rPr>
                  <a:t>+ </a:t>
                </a:r>
                <a:r>
                  <a:rPr kumimoji="1" lang="zh-TW" altLang="en-US" dirty="0">
                    <a:solidFill>
                      <a:srgbClr val="FF0000"/>
                    </a:solidFill>
                  </a:rPr>
                  <a:t>枚举解决 </a:t>
                </a:r>
                <a:r>
                  <a:rPr kumimoji="1" lang="en-US" altLang="zh-Hant" dirty="0">
                    <a:solidFill>
                      <a:srgbClr val="FF0000"/>
                    </a:solidFill>
                  </a:rPr>
                  <a:t>K </a:t>
                </a:r>
                <a:r>
                  <a:rPr kumimoji="1" lang="zh-TW" altLang="en-US" dirty="0">
                    <a:solidFill>
                      <a:srgbClr val="FF0000"/>
                    </a:solidFill>
                  </a:rPr>
                  <a:t>短路</a:t>
                </a:r>
                <a:endParaRPr kumimoji="1" lang="en-US" altLang="zh-TW" dirty="0">
                  <a:solidFill>
                    <a:srgbClr val="FF0000"/>
                  </a:solidFill>
                </a:endParaRPr>
              </a:p>
              <a:p>
                <a:r>
                  <a:rPr kumimoji="1" lang="zh-TW" altLang="en-US" dirty="0"/>
                  <a:t>若真的走到终点才 </a:t>
                </a:r>
                <a:r>
                  <a:rPr kumimoji="1" lang="en-US" altLang="zh-Hant" dirty="0" err="1"/>
                  <a:t>cnt</a:t>
                </a:r>
                <a:r>
                  <a:rPr kumimoji="1" lang="en-US" altLang="zh-Hant" dirty="0"/>
                  <a:t>++ </a:t>
                </a:r>
                <a:r>
                  <a:rPr kumimoji="1" lang="zh-TW" altLang="en-US" dirty="0"/>
                  <a:t>一次，想必太慢</a:t>
                </a:r>
                <a:endParaRPr kumimoji="1" lang="en-US" altLang="zh-TW" dirty="0"/>
              </a:p>
              <a:p>
                <a:pPr lvl="1">
                  <a:buFont typeface="Wingdings" pitchFamily="2" charset="2"/>
                  <a:buChar char="Ø"/>
                </a:pPr>
                <a:r>
                  <a:rPr kumimoji="1" lang="zh-TW" altLang="en-US" b="1" dirty="0">
                    <a:solidFill>
                      <a:srgbClr val="0070C0"/>
                    </a:solidFill>
                  </a:rPr>
                  <a:t>从终点用反向边建最短路径树</a:t>
                </a:r>
                <a:r>
                  <a:rPr kumimoji="1" lang="zh-Hant" altLang="en-US" b="1" dirty="0">
                    <a:solidFill>
                      <a:srgbClr val="0070C0"/>
                    </a:solidFill>
                  </a:rPr>
                  <a:t>，</a:t>
                </a:r>
                <a:r>
                  <a:rPr kumimoji="1" lang="zh-TW" altLang="en-US" b="1" dirty="0">
                    <a:solidFill>
                      <a:srgbClr val="0070C0"/>
                    </a:solidFill>
                  </a:rPr>
                  <a:t>这里称树上的边为重边，非树上的边为轻边</a:t>
                </a:r>
                <a:endParaRPr kumimoji="1" lang="en-US" altLang="zh-TW" b="1" dirty="0">
                  <a:solidFill>
                    <a:srgbClr val="0070C0"/>
                  </a:solidFill>
                </a:endParaRPr>
              </a:p>
              <a:p>
                <a:pPr lvl="1">
                  <a:buFont typeface="Wingdings" pitchFamily="2" charset="2"/>
                  <a:buChar char="Ø"/>
                </a:pPr>
                <a:r>
                  <a:rPr kumimoji="1" lang="zh-TW" altLang="en-US" b="1" dirty="0">
                    <a:solidFill>
                      <a:srgbClr val="0070C0"/>
                    </a:solidFill>
                  </a:rPr>
                  <a:t>若搜索时走访轻边，马上就获得了一个新的路径</a:t>
                </a:r>
                <a:endParaRPr kumimoji="1" lang="en-US" altLang="zh-TW" b="1" dirty="0">
                  <a:solidFill>
                    <a:srgbClr val="0070C0"/>
                  </a:solidFill>
                </a:endParaRPr>
              </a:p>
              <a:p>
                <a:r>
                  <a:rPr kumimoji="1" lang="zh-TW" altLang="en-US" dirty="0"/>
                  <a:t>若要枚举每个轻边的出边，无用的枚举次数太多</a:t>
                </a:r>
                <a:endParaRPr kumimoji="1" lang="en-US" altLang="zh-TW" dirty="0"/>
              </a:p>
              <a:p>
                <a:pPr lvl="1">
                  <a:buFont typeface="Wingdings" pitchFamily="2" charset="2"/>
                  <a:buChar char="Ø"/>
                </a:pPr>
                <a:r>
                  <a:rPr kumimoji="1" lang="zh-TW" altLang="en-US" b="1" dirty="0">
                    <a:solidFill>
                      <a:srgbClr val="0070C0"/>
                    </a:solidFill>
                  </a:rPr>
                  <a:t>预先把所有出边</a:t>
                </a:r>
                <a:r>
                  <a:rPr kumimoji="1" lang="en-US" altLang="zh-Hant" b="1" dirty="0">
                    <a:solidFill>
                      <a:srgbClr val="0070C0"/>
                    </a:solidFill>
                  </a:rPr>
                  <a:t>e: </a:t>
                </a:r>
                <a14:m>
                  <m:oMath xmlns:m="http://schemas.openxmlformats.org/officeDocument/2006/math">
                    <m:r>
                      <a:rPr kumimoji="1" lang="en-US" altLang="zh-Hant" b="1" i="1" dirty="0" smtClean="0">
                        <a:solidFill>
                          <a:srgbClr val="0070C0"/>
                        </a:solidFill>
                        <a:latin typeface="Cambria Math" panose="02040503050406030204" pitchFamily="18" charset="0"/>
                      </a:rPr>
                      <m:t>𝒙</m:t>
                    </m:r>
                    <m:r>
                      <a:rPr kumimoji="1" lang="en-US" altLang="zh-Hant" b="1" i="1" dirty="0" smtClean="0">
                        <a:solidFill>
                          <a:srgbClr val="0070C0"/>
                        </a:solidFill>
                        <a:latin typeface="Cambria Math" panose="02040503050406030204" pitchFamily="18" charset="0"/>
                        <a:ea typeface="Cambria Math" panose="02040503050406030204" pitchFamily="18" charset="0"/>
                      </a:rPr>
                      <m:t>→</m:t>
                    </m:r>
                    <m:r>
                      <a:rPr kumimoji="1" lang="en-US" altLang="zh-Hant" b="1" i="1" dirty="0" smtClean="0">
                        <a:solidFill>
                          <a:srgbClr val="0070C0"/>
                        </a:solidFill>
                        <a:latin typeface="Cambria Math" panose="02040503050406030204" pitchFamily="18" charset="0"/>
                      </a:rPr>
                      <m:t>𝒚</m:t>
                    </m:r>
                  </m:oMath>
                </a14:m>
                <a:r>
                  <a:rPr kumimoji="1" lang="zh-TW" altLang="en-US" b="1" dirty="0">
                    <a:solidFill>
                      <a:srgbClr val="0070C0"/>
                    </a:solidFill>
                  </a:rPr>
                  <a:t> 按照 </a:t>
                </a:r>
                <a14:m>
                  <m:oMath xmlns:m="http://schemas.openxmlformats.org/officeDocument/2006/math">
                    <m:sSub>
                      <m:sSubPr>
                        <m:ctrlPr>
                          <a:rPr kumimoji="1" lang="en-US" altLang="zh-Hant" b="1" i="1" dirty="0" smtClean="0">
                            <a:solidFill>
                              <a:srgbClr val="0070C0"/>
                            </a:solidFill>
                            <a:latin typeface="Cambria Math" panose="02040503050406030204" pitchFamily="18" charset="0"/>
                          </a:rPr>
                        </m:ctrlPr>
                      </m:sSubPr>
                      <m:e>
                        <m:r>
                          <a:rPr kumimoji="1" lang="en-US" altLang="zh-Hant" b="1" i="1" dirty="0" smtClean="0">
                            <a:solidFill>
                              <a:srgbClr val="0070C0"/>
                            </a:solidFill>
                            <a:latin typeface="Cambria Math" panose="02040503050406030204" pitchFamily="18" charset="0"/>
                          </a:rPr>
                          <m:t>𝒘</m:t>
                        </m:r>
                      </m:e>
                      <m:sub>
                        <m:r>
                          <a:rPr kumimoji="1" lang="en-US" altLang="zh-Hant" b="1" i="1" dirty="0" smtClean="0">
                            <a:solidFill>
                              <a:srgbClr val="0070C0"/>
                            </a:solidFill>
                            <a:latin typeface="Cambria Math" panose="02040503050406030204" pitchFamily="18" charset="0"/>
                          </a:rPr>
                          <m:t>𝒆</m:t>
                        </m:r>
                      </m:sub>
                    </m:sSub>
                    <m:r>
                      <a:rPr kumimoji="1" lang="en-US" altLang="zh-Hant" b="1" i="1" dirty="0" smtClean="0">
                        <a:solidFill>
                          <a:srgbClr val="0070C0"/>
                        </a:solidFill>
                        <a:latin typeface="Cambria Math" panose="02040503050406030204" pitchFamily="18" charset="0"/>
                      </a:rPr>
                      <m:t>+</m:t>
                    </m:r>
                    <m:r>
                      <a:rPr kumimoji="1" lang="en-US" altLang="zh-Hant" b="1" i="1" dirty="0" smtClean="0">
                        <a:solidFill>
                          <a:srgbClr val="0070C0"/>
                        </a:solidFill>
                        <a:latin typeface="Cambria Math" panose="02040503050406030204" pitchFamily="18" charset="0"/>
                      </a:rPr>
                      <m:t>𝒅𝒊𝒔</m:t>
                    </m:r>
                    <m:r>
                      <a:rPr kumimoji="1" lang="en-US" altLang="zh-Hant" b="1" i="1" dirty="0" smtClean="0">
                        <a:solidFill>
                          <a:srgbClr val="0070C0"/>
                        </a:solidFill>
                        <a:latin typeface="Cambria Math" panose="02040503050406030204" pitchFamily="18" charset="0"/>
                      </a:rPr>
                      <m:t>(</m:t>
                    </m:r>
                    <m:r>
                      <a:rPr kumimoji="1" lang="en-US" altLang="zh-Hant" b="1" i="1" dirty="0" smtClean="0">
                        <a:solidFill>
                          <a:srgbClr val="0070C0"/>
                        </a:solidFill>
                        <a:latin typeface="Cambria Math" panose="02040503050406030204" pitchFamily="18" charset="0"/>
                      </a:rPr>
                      <m:t>𝒚</m:t>
                    </m:r>
                    <m:r>
                      <a:rPr kumimoji="1" lang="en-US" altLang="zh-Hant" b="1" i="1" dirty="0" smtClean="0">
                        <a:solidFill>
                          <a:srgbClr val="0070C0"/>
                        </a:solidFill>
                        <a:latin typeface="Cambria Math" panose="02040503050406030204" pitchFamily="18" charset="0"/>
                      </a:rPr>
                      <m:t>,</m:t>
                    </m:r>
                    <m:r>
                      <a:rPr kumimoji="1" lang="en-US" altLang="zh-Hant" b="1" i="1" dirty="0" smtClean="0">
                        <a:solidFill>
                          <a:srgbClr val="0070C0"/>
                        </a:solidFill>
                        <a:latin typeface="Cambria Math" panose="02040503050406030204" pitchFamily="18" charset="0"/>
                      </a:rPr>
                      <m:t>𝒕</m:t>
                    </m:r>
                    <m:r>
                      <a:rPr kumimoji="1" lang="en-US" altLang="zh-Hant" b="1" i="1" dirty="0" smtClean="0">
                        <a:solidFill>
                          <a:srgbClr val="0070C0"/>
                        </a:solidFill>
                        <a:latin typeface="Cambria Math" panose="02040503050406030204" pitchFamily="18" charset="0"/>
                      </a:rPr>
                      <m:t>)</m:t>
                    </m:r>
                  </m:oMath>
                </a14:m>
                <a:r>
                  <a:rPr kumimoji="1" lang="zh-TW" altLang="en-US" b="1" dirty="0">
                    <a:solidFill>
                      <a:srgbClr val="0070C0"/>
                    </a:solidFill>
                  </a:rPr>
                  <a:t> 排序</a:t>
                </a:r>
                <a:endParaRPr kumimoji="1" lang="en-US" altLang="zh-TW" b="1" dirty="0">
                  <a:solidFill>
                    <a:srgbClr val="0070C0"/>
                  </a:solidFill>
                </a:endParaRPr>
              </a:p>
              <a:p>
                <a:pPr lvl="1">
                  <a:buFont typeface="Wingdings" pitchFamily="2" charset="2"/>
                  <a:buChar char="Ø"/>
                </a:pPr>
                <a:r>
                  <a:rPr kumimoji="1" lang="zh-TW" altLang="en-US" b="1" dirty="0">
                    <a:solidFill>
                      <a:srgbClr val="0070C0"/>
                    </a:solidFill>
                  </a:rPr>
                  <a:t>每次调用函数时</a:t>
                </a:r>
                <a:r>
                  <a:rPr kumimoji="1" lang="zh-Hant" altLang="en-US" b="1" dirty="0">
                    <a:solidFill>
                      <a:srgbClr val="0070C0"/>
                    </a:solidFill>
                  </a:rPr>
                  <a:t>，</a:t>
                </a:r>
                <a:r>
                  <a:rPr kumimoji="1" lang="zh-TW" altLang="en-US" b="1" dirty="0">
                    <a:solidFill>
                      <a:srgbClr val="0070C0"/>
                    </a:solidFill>
                  </a:rPr>
                  <a:t>枚举无用边至多一次</a:t>
                </a:r>
                <a:endParaRPr kumimoji="1" lang="en-US" altLang="zh-TW" b="1" dirty="0">
                  <a:solidFill>
                    <a:srgbClr val="0070C0"/>
                  </a:solidFill>
                </a:endParaRPr>
              </a:p>
              <a:p>
                <a:r>
                  <a:rPr kumimoji="1" lang="zh-TW" altLang="en-US" dirty="0"/>
                  <a:t>可能会有很多时间花在沿着重边走，但沿着重边走不能让 </a:t>
                </a:r>
                <a:r>
                  <a:rPr kumimoji="1" lang="en-US" altLang="zh-Hant" dirty="0" err="1"/>
                  <a:t>cnt</a:t>
                </a:r>
                <a:r>
                  <a:rPr kumimoji="1" lang="en-US" altLang="zh-Hant" dirty="0"/>
                  <a:t>++</a:t>
                </a:r>
              </a:p>
              <a:p>
                <a:pPr lvl="1">
                  <a:buFont typeface="Wingdings" pitchFamily="2" charset="2"/>
                  <a:buChar char="Ø"/>
                </a:pPr>
                <a:r>
                  <a:rPr kumimoji="1" lang="zh-TW" altLang="en-US" b="1" dirty="0">
                    <a:solidFill>
                      <a:srgbClr val="0070C0"/>
                    </a:solidFill>
                  </a:rPr>
                  <a:t>用倍增算法直接找到第一个拥有能让 </a:t>
                </a:r>
                <a:r>
                  <a:rPr kumimoji="1" lang="en-US" altLang="zh-Hant" b="1" dirty="0" err="1">
                    <a:solidFill>
                      <a:srgbClr val="0070C0"/>
                    </a:solidFill>
                  </a:rPr>
                  <a:t>cnt</a:t>
                </a:r>
                <a:r>
                  <a:rPr kumimoji="1" lang="en-US" altLang="zh-Hant" b="1" dirty="0">
                    <a:solidFill>
                      <a:srgbClr val="0070C0"/>
                    </a:solidFill>
                  </a:rPr>
                  <a:t>++ </a:t>
                </a:r>
                <a:r>
                  <a:rPr kumimoji="1" lang="zh-TW" altLang="en-US" b="1" dirty="0">
                    <a:solidFill>
                      <a:srgbClr val="0070C0"/>
                    </a:solidFill>
                  </a:rPr>
                  <a:t>的轻边的点</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42939" y="1825624"/>
                <a:ext cx="11387136" cy="4646613"/>
              </a:xfrm>
              <a:blipFill rotWithShape="1">
                <a:blip r:embed="rId1"/>
                <a:stretch>
                  <a:fillRect l="-1226" t="-3552" r="-892"/>
                </a:stretch>
              </a:blipFill>
            </p:spPr>
            <p:txBody>
              <a:bodyPr/>
              <a:lstStyle/>
              <a:p>
                <a:r>
                  <a:rPr lang="zh-TW" altLang="en-US">
                    <a:noFill/>
                  </a:rPr>
                  <a:t> </a:t>
                </a:r>
                <a:endParaRPr lang="zh-TW"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伪代码</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92013B33-176D-D748-AD15-1D50042015EB}"/>
                  </a:ext>
                </a:extLst>
              </p:cNvPr>
              <p:cNvSpPr>
                <a:spLocks noGrp="1"/>
              </p:cNvSpPr>
              <p:nvPr>
                <p:ph idx="1"/>
              </p:nvPr>
            </p:nvSpPr>
            <p:spPr/>
            <p:txBody>
              <a:bodyPr>
                <a:normAutofit fontScale="47500" lnSpcReduction="20000"/>
              </a:bodyPr>
              <a:lstStyle/>
              <a:p>
                <a:pPr marL="0" indent="0">
                  <a:buNone/>
                </a:pPr>
                <a:r>
                  <a:rPr kumimoji="1" lang="en-US" altLang="zh-TW" dirty="0"/>
                  <a:t>d</a:t>
                </a:r>
                <a:r>
                  <a:rPr kumimoji="1" lang="en-US" altLang="zh-TW" dirty="0" err="1"/>
                  <a:t>fs</a:t>
                </a:r>
                <a:r>
                  <a:rPr kumimoji="1" lang="en-US" altLang="zh-TW" dirty="0"/>
                  <a:t>(x:</a:t>
                </a:r>
                <a:r>
                  <a:rPr kumimoji="1" lang="zh-TW" altLang="en-US" dirty="0"/>
                  <a:t>当前点</a:t>
                </a:r>
                <a:r>
                  <a:rPr kumimoji="1" lang="en-US" altLang="zh-TW" dirty="0"/>
                  <a:t>, v:</a:t>
                </a:r>
                <a:r>
                  <a:rPr kumimoji="1" lang="zh-TW" altLang="en-US" dirty="0"/>
                  <a:t>从起点至此路径长</a:t>
                </a:r>
                <a:r>
                  <a:rPr kumimoji="1" lang="en-US" altLang="zh-TW" dirty="0"/>
                  <a:t>)</a:t>
                </a:r>
                <a:r>
                  <a:rPr kumimoji="1" lang="zh-Hant" altLang="en-US" dirty="0"/>
                  <a:t>：</a:t>
                </a:r>
                <a:endParaRPr kumimoji="1" lang="en-US" altLang="zh-Hant" dirty="0"/>
              </a:p>
              <a:p>
                <a:pPr marL="0" indent="0">
                  <a:buNone/>
                </a:pPr>
                <a:r>
                  <a:rPr kumimoji="1" lang="en-US" altLang="zh-TW" dirty="0"/>
                  <a:t>     </a:t>
                </a:r>
                <a:r>
                  <a:rPr kumimoji="1" lang="zh-Hant" altLang="en-US" dirty="0"/>
                  <a:t>若</a:t>
                </a:r>
                <a:r>
                  <a:rPr kumimoji="1" lang="en-US" altLang="zh-Hant" dirty="0"/>
                  <a:t> </a:t>
                </a:r>
                <a:r>
                  <a:rPr kumimoji="1" lang="en-US" altLang="zh-Hant" dirty="0" err="1"/>
                  <a:t>cnt</a:t>
                </a:r>
                <a:r>
                  <a:rPr kumimoji="1" lang="en-US" altLang="zh-Hant" dirty="0"/>
                  <a:t> &gt;= K</a:t>
                </a:r>
                <a:r>
                  <a:rPr kumimoji="1" lang="zh-Hant" altLang="en-US" dirty="0"/>
                  <a:t>：</a:t>
                </a:r>
                <a:endParaRPr kumimoji="1" lang="en-US" altLang="zh-Hant" dirty="0"/>
              </a:p>
              <a:p>
                <a:pPr marL="0" indent="0">
                  <a:buNone/>
                </a:pPr>
                <a:r>
                  <a:rPr kumimoji="1" lang="en-US" altLang="zh-TW" dirty="0"/>
                  <a:t>          return</a:t>
                </a:r>
              </a:p>
              <a:p>
                <a:pPr marL="0" indent="0">
                  <a:buNone/>
                </a:pPr>
                <a:r>
                  <a:rPr kumimoji="1" lang="en-US" altLang="zh-TW" dirty="0"/>
                  <a:t>     </a:t>
                </a:r>
                <a:r>
                  <a:rPr kumimoji="1" lang="zh-TW" altLang="en-US" dirty="0"/>
                  <a:t>枚举轻边出边 </a:t>
                </a:r>
                <a:r>
                  <a:rPr kumimoji="1" lang="en-US" altLang="zh-Hant" dirty="0">
                    <a:solidFill>
                      <a:schemeClr val="tx1"/>
                    </a:solidFill>
                  </a:rPr>
                  <a:t>e: </a:t>
                </a:r>
                <a14:m>
                  <m:oMath xmlns:m="http://schemas.openxmlformats.org/officeDocument/2006/math">
                    <m:r>
                      <a:rPr kumimoji="1" lang="en-US" altLang="zh-Hant" b="0" i="1" dirty="0">
                        <a:solidFill>
                          <a:schemeClr val="tx1"/>
                        </a:solidFill>
                        <a:latin typeface="Cambria Math" panose="02040503050406030204" pitchFamily="18" charset="0"/>
                      </a:rPr>
                      <m:t>𝑥</m:t>
                    </m:r>
                    <m:r>
                      <a:rPr kumimoji="1" lang="en-US" altLang="zh-Hant" b="0" i="1" dirty="0">
                        <a:solidFill>
                          <a:schemeClr val="tx1"/>
                        </a:solidFill>
                        <a:latin typeface="Cambria Math" panose="02040503050406030204" pitchFamily="18" charset="0"/>
                        <a:ea typeface="Cambria Math" panose="02040503050406030204" pitchFamily="18" charset="0"/>
                      </a:rPr>
                      <m:t>→</m:t>
                    </m:r>
                    <m:r>
                      <a:rPr kumimoji="1" lang="en-US" altLang="zh-Hant" b="0" i="1" dirty="0">
                        <a:solidFill>
                          <a:schemeClr val="tx1"/>
                        </a:solidFill>
                        <a:latin typeface="Cambria Math" panose="02040503050406030204" pitchFamily="18" charset="0"/>
                      </a:rPr>
                      <m:t>𝑦</m:t>
                    </m:r>
                  </m:oMath>
                </a14:m>
                <a:r>
                  <a:rPr kumimoji="1" lang="en-US" altLang="zh-TW" dirty="0">
                    <a:solidFill>
                      <a:schemeClr val="tx1"/>
                    </a:solidFill>
                  </a:rPr>
                  <a:t> </a:t>
                </a:r>
                <a:r>
                  <a:rPr kumimoji="1" lang="zh-Hant" altLang="en-US" dirty="0">
                    <a:solidFill>
                      <a:schemeClr val="tx1"/>
                    </a:solidFill>
                  </a:rPr>
                  <a:t>：</a:t>
                </a:r>
                <a:endParaRPr kumimoji="1" lang="en-US" altLang="zh-Hant" dirty="0">
                  <a:solidFill>
                    <a:schemeClr val="tx1"/>
                  </a:solidFill>
                </a:endParaRPr>
              </a:p>
              <a:p>
                <a:pPr marL="0" indent="0">
                  <a:buNone/>
                </a:pPr>
                <a:r>
                  <a:rPr kumimoji="1" lang="zh-Hant" altLang="en-US" dirty="0"/>
                  <a:t>          若 </a:t>
                </a:r>
                <a14:m>
                  <m:oMath xmlns:m="http://schemas.openxmlformats.org/officeDocument/2006/math">
                    <m:r>
                      <a:rPr kumimoji="1" lang="en-US" altLang="zh-Hant" i="1" dirty="0" smtClean="0">
                        <a:latin typeface="Cambria Math" panose="02040503050406030204" pitchFamily="18" charset="0"/>
                      </a:rPr>
                      <m:t>𝑣</m:t>
                    </m:r>
                    <m:r>
                      <a:rPr kumimoji="1" lang="en-US" altLang="zh-Hant" i="1" dirty="0" smtClean="0">
                        <a:latin typeface="Cambria Math" panose="02040503050406030204" pitchFamily="18" charset="0"/>
                      </a:rPr>
                      <m:t>+</m:t>
                    </m:r>
                    <m:sSub>
                      <m:sSubPr>
                        <m:ctrlPr>
                          <a:rPr kumimoji="1" lang="en-US" altLang="zh-Hant" i="1" dirty="0" smtClean="0">
                            <a:latin typeface="Cambria Math" panose="02040503050406030204" pitchFamily="18" charset="0"/>
                          </a:rPr>
                        </m:ctrlPr>
                      </m:sSubPr>
                      <m:e>
                        <m:r>
                          <a:rPr kumimoji="1" lang="en-US" altLang="zh-Hant" b="0" i="1" dirty="0" smtClean="0">
                            <a:latin typeface="Cambria Math" panose="02040503050406030204" pitchFamily="18" charset="0"/>
                          </a:rPr>
                          <m:t>𝑤</m:t>
                        </m:r>
                      </m:e>
                      <m:sub>
                        <m:r>
                          <a:rPr kumimoji="1" lang="en-US" altLang="zh-Hant" b="0" i="1" dirty="0" smtClean="0">
                            <a:latin typeface="Cambria Math" panose="02040503050406030204" pitchFamily="18" charset="0"/>
                          </a:rPr>
                          <m:t>𝑒</m:t>
                        </m:r>
                      </m:sub>
                    </m:sSub>
                    <m:r>
                      <a:rPr kumimoji="1" lang="en-US" altLang="zh-Hant" b="0" i="1" dirty="0" smtClean="0">
                        <a:latin typeface="Cambria Math" panose="02040503050406030204" pitchFamily="18" charset="0"/>
                      </a:rPr>
                      <m:t>+</m:t>
                    </m:r>
                    <m:r>
                      <a:rPr kumimoji="1" lang="en-US" altLang="zh-Hant" b="0" i="1" dirty="0" smtClean="0">
                        <a:latin typeface="Cambria Math" panose="02040503050406030204" pitchFamily="18" charset="0"/>
                      </a:rPr>
                      <m:t>𝑑𝑖𝑠</m:t>
                    </m:r>
                    <m:d>
                      <m:dPr>
                        <m:ctrlPr>
                          <a:rPr kumimoji="1" lang="en-US" altLang="zh-Hant" b="0" i="1" dirty="0" smtClean="0">
                            <a:latin typeface="Cambria Math" panose="02040503050406030204" pitchFamily="18" charset="0"/>
                          </a:rPr>
                        </m:ctrlPr>
                      </m:dPr>
                      <m:e>
                        <m:r>
                          <a:rPr kumimoji="1" lang="en-US" altLang="zh-Hant" b="0" i="1" dirty="0" smtClean="0">
                            <a:latin typeface="Cambria Math" panose="02040503050406030204" pitchFamily="18" charset="0"/>
                          </a:rPr>
                          <m:t>𝑦</m:t>
                        </m:r>
                        <m:r>
                          <a:rPr kumimoji="1" lang="en-US" altLang="zh-Hant" b="0" i="1" dirty="0" smtClean="0">
                            <a:latin typeface="Cambria Math" panose="02040503050406030204" pitchFamily="18" charset="0"/>
                          </a:rPr>
                          <m:t>,</m:t>
                        </m:r>
                        <m:r>
                          <a:rPr kumimoji="1" lang="en-US" altLang="zh-Hant" b="0" i="1" dirty="0" smtClean="0">
                            <a:latin typeface="Cambria Math" panose="02040503050406030204" pitchFamily="18" charset="0"/>
                          </a:rPr>
                          <m:t>𝑡</m:t>
                        </m:r>
                      </m:e>
                    </m:d>
                    <m:r>
                      <a:rPr kumimoji="1" lang="en-US" altLang="zh-Hant" i="1" dirty="0">
                        <a:latin typeface="Cambria Math" panose="02040503050406030204" pitchFamily="18" charset="0"/>
                        <a:ea typeface="Cambria Math" panose="02040503050406030204" pitchFamily="18" charset="0"/>
                      </a:rPr>
                      <m:t>≤</m:t>
                    </m:r>
                    <m:r>
                      <a:rPr kumimoji="1" lang="en-US" altLang="zh-Hant" b="0" i="1" dirty="0" smtClean="0">
                        <a:latin typeface="Cambria Math" panose="02040503050406030204" pitchFamily="18" charset="0"/>
                        <a:ea typeface="Cambria Math" panose="02040503050406030204" pitchFamily="18" charset="0"/>
                      </a:rPr>
                      <m:t>𝑏𝑜𝑢𝑛𝑑</m:t>
                    </m:r>
                  </m:oMath>
                </a14:m>
                <a:r>
                  <a:rPr kumimoji="1" lang="zh-Hant" altLang="en-US" dirty="0"/>
                  <a:t>：</a:t>
                </a:r>
                <a:endParaRPr kumimoji="1" lang="en-US" altLang="zh-Hant" dirty="0"/>
              </a:p>
              <a:p>
                <a:pPr marL="0" indent="0">
                  <a:buNone/>
                </a:pPr>
                <a:r>
                  <a:rPr kumimoji="1" lang="en-US" altLang="zh-Hant" dirty="0"/>
                  <a:t>               </a:t>
                </a:r>
                <a:r>
                  <a:rPr kumimoji="1" lang="en-US" altLang="zh-Hant" dirty="0" err="1"/>
                  <a:t>cnt</a:t>
                </a:r>
                <a:r>
                  <a:rPr kumimoji="1" lang="en-US" altLang="zh-Hant" dirty="0"/>
                  <a:t>++ </a:t>
                </a:r>
              </a:p>
              <a:p>
                <a:pPr marL="0" indent="0">
                  <a:buNone/>
                </a:pPr>
                <a:r>
                  <a:rPr kumimoji="1" lang="en-US" altLang="zh-TW" dirty="0"/>
                  <a:t>	   </a:t>
                </a:r>
                <a:r>
                  <a:rPr kumimoji="1" lang="en-US" altLang="zh-TW" dirty="0" err="1"/>
                  <a:t>dfs</a:t>
                </a:r>
                <a:r>
                  <a:rPr kumimoji="1" lang="en-US" altLang="zh-TW" dirty="0"/>
                  <a:t>(y,</a:t>
                </a:r>
                <a:r>
                  <a:rPr kumimoji="1" lang="en-US" altLang="zh-Hant" dirty="0"/>
                  <a:t> </a:t>
                </a:r>
                <a14:m>
                  <m:oMath xmlns:m="http://schemas.openxmlformats.org/officeDocument/2006/math">
                    <m:r>
                      <a:rPr kumimoji="1" lang="en-US" altLang="zh-Hant" i="1" dirty="0">
                        <a:latin typeface="Cambria Math" panose="02040503050406030204" pitchFamily="18" charset="0"/>
                      </a:rPr>
                      <m:t>𝑣</m:t>
                    </m:r>
                    <m:r>
                      <a:rPr kumimoji="1" lang="en-US" altLang="zh-Hant" i="1" dirty="0">
                        <a:latin typeface="Cambria Math" panose="02040503050406030204" pitchFamily="18" charset="0"/>
                      </a:rPr>
                      <m:t>+</m:t>
                    </m:r>
                    <m:sSub>
                      <m:sSubPr>
                        <m:ctrlPr>
                          <a:rPr kumimoji="1" lang="en-US" altLang="zh-Hant" i="1" dirty="0">
                            <a:latin typeface="Cambria Math" panose="02040503050406030204" pitchFamily="18" charset="0"/>
                          </a:rPr>
                        </m:ctrlPr>
                      </m:sSubPr>
                      <m:e>
                        <m:r>
                          <a:rPr kumimoji="1" lang="en-US" altLang="zh-Hant" i="1" dirty="0">
                            <a:latin typeface="Cambria Math" panose="02040503050406030204" pitchFamily="18" charset="0"/>
                          </a:rPr>
                          <m:t>𝑤</m:t>
                        </m:r>
                      </m:e>
                      <m:sub>
                        <m:r>
                          <a:rPr kumimoji="1" lang="en-US" altLang="zh-Hant" i="1" dirty="0">
                            <a:latin typeface="Cambria Math" panose="02040503050406030204" pitchFamily="18" charset="0"/>
                          </a:rPr>
                          <m:t>𝑒</m:t>
                        </m:r>
                      </m:sub>
                    </m:sSub>
                  </m:oMath>
                </a14:m>
                <a:r>
                  <a:rPr kumimoji="1" lang="en-US" altLang="zh-TW" dirty="0"/>
                  <a:t>)</a:t>
                </a:r>
              </a:p>
              <a:p>
                <a:pPr marL="0" indent="0">
                  <a:buNone/>
                </a:pPr>
                <a:r>
                  <a:rPr kumimoji="1" lang="zh-TW" altLang="en-US" dirty="0"/>
                  <a:t>          否则 </a:t>
                </a:r>
                <a:r>
                  <a:rPr kumimoji="1" lang="en-US" altLang="zh-Hant" dirty="0"/>
                  <a:t>break</a:t>
                </a:r>
              </a:p>
              <a:p>
                <a:pPr marL="0" indent="0">
                  <a:buNone/>
                </a:pPr>
                <a:r>
                  <a:rPr kumimoji="1" lang="zh-TW" altLang="en-US" dirty="0"/>
                  <a:t>     用倍增算法找到最短路径树上下一个有能让 </a:t>
                </a:r>
                <a:r>
                  <a:rPr kumimoji="1" lang="en-US" altLang="zh-TW" dirty="0" err="1"/>
                  <a:t>cnt</a:t>
                </a:r>
                <a:r>
                  <a:rPr kumimoji="1" lang="en-US" altLang="zh-TW" dirty="0"/>
                  <a:t>++ </a:t>
                </a:r>
                <a:r>
                  <a:rPr kumimoji="1" lang="zh-TW" altLang="en-US" dirty="0"/>
                  <a:t>的轻边的点 </a:t>
                </a:r>
                <a:r>
                  <a:rPr kumimoji="1" lang="en-US" altLang="zh-TW" dirty="0" err="1"/>
                  <a:t>nxt_x</a:t>
                </a:r>
                <a:r>
                  <a:rPr kumimoji="1" lang="en-US" altLang="zh-TW" dirty="0"/>
                  <a:t> </a:t>
                </a:r>
                <a:r>
                  <a:rPr kumimoji="1" lang="zh-Hant" altLang="en-US" dirty="0"/>
                  <a:t>：</a:t>
                </a:r>
                <a:endParaRPr kumimoji="1" lang="en-US" altLang="zh-Hant" dirty="0"/>
              </a:p>
              <a:p>
                <a:pPr marL="0" indent="0">
                  <a:buNone/>
                </a:pPr>
                <a:r>
                  <a:rPr kumimoji="1" lang="zh-Hant" altLang="en-US" dirty="0"/>
                  <a:t>          </a:t>
                </a:r>
                <a:r>
                  <a:rPr kumimoji="1" lang="zh-TW" altLang="en-US" dirty="0"/>
                  <a:t>调用 </a:t>
                </a:r>
                <a:r>
                  <a:rPr kumimoji="1" lang="en-US" altLang="zh-Hant" dirty="0" err="1"/>
                  <a:t>dfs</a:t>
                </a:r>
                <a:r>
                  <a:rPr kumimoji="1" lang="en-US" altLang="zh-Hant" dirty="0"/>
                  <a:t>(</a:t>
                </a:r>
                <a:r>
                  <a:rPr kumimoji="1" lang="en-US" altLang="zh-Hant" dirty="0" err="1"/>
                  <a:t>nxt_x</a:t>
                </a:r>
                <a:r>
                  <a:rPr kumimoji="1" lang="en-US" altLang="zh-Hant" dirty="0"/>
                  <a:t>, </a:t>
                </a:r>
                <a:r>
                  <a:rPr kumimoji="1" lang="en-US" altLang="zh-Hant" dirty="0" err="1"/>
                  <a:t>nxt_v</a:t>
                </a:r>
                <a:r>
                  <a:rPr kumimoji="1" lang="en-US" altLang="zh-Hant" dirty="0"/>
                  <a:t>)</a:t>
                </a:r>
                <a:endParaRPr kumimoji="1" lang="en-US" altLang="zh-TW" dirty="0"/>
              </a:p>
              <a:p>
                <a:pPr marL="0" indent="0">
                  <a:buNone/>
                </a:pPr>
                <a:endParaRPr kumimoji="1"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724" t="-292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a:extLst>
                  <a:ext uri="{FF2B5EF4-FFF2-40B4-BE49-F238E27FC236}">
                    <a14:artisticCrisscrossEtching id="{FAC1B485-D72F-AB4A-B8BA-9E20C0F14BBC}"/>
                  </a:ext>
                </a:extLst>
              </p:cNvPr>
              <p:cNvSpPr txBox="1"/>
              <p:nvPr/>
            </p:nvSpPr>
            <p:spPr>
              <a:xfrm>
                <a:off x="6300788" y="628650"/>
                <a:ext cx="5272087" cy="4031873"/>
              </a:xfrm>
              <a:prstGeom prst="rect">
                <a:avLst/>
              </a:prstGeom>
              <a:noFill/>
            </p:spPr>
            <p:txBody>
              <a:bodyPr wrap="square" rtlCol="0">
                <a:spAutoFit/>
              </a:bodyPr>
              <a:lstStyle/>
              <a:p>
                <a:r>
                  <a:rPr kumimoji="1" lang="zh-TW" altLang="en-US" sz="3200" dirty="0">
                    <a:solidFill>
                      <a:srgbClr val="0070C0"/>
                    </a:solidFill>
                  </a:rPr>
                  <a:t>时间复杂度分析：</a:t>
                </a:r>
                <a:endParaRPr kumimoji="1" lang="en-US" altLang="zh-TW" sz="3200" dirty="0">
                  <a:solidFill>
                    <a:srgbClr val="0070C0"/>
                  </a:solidFill>
                </a:endParaRPr>
              </a:p>
              <a:p>
                <a:r>
                  <a:rPr kumimoji="1" lang="zh-TW" altLang="en-US" sz="3200" dirty="0">
                    <a:solidFill>
                      <a:srgbClr val="0070C0"/>
                    </a:solidFill>
                  </a:rPr>
                  <a:t>每次调用函数 </a:t>
                </a:r>
                <a:r>
                  <a:rPr kumimoji="1" lang="en-US" altLang="zh-Hant" sz="3200" dirty="0" err="1">
                    <a:solidFill>
                      <a:srgbClr val="0070C0"/>
                    </a:solidFill>
                  </a:rPr>
                  <a:t>cnt</a:t>
                </a:r>
                <a:r>
                  <a:rPr kumimoji="1" lang="en-US" altLang="zh-Hant" sz="3200" dirty="0">
                    <a:solidFill>
                      <a:srgbClr val="0070C0"/>
                    </a:solidFill>
                  </a:rPr>
                  <a:t> </a:t>
                </a:r>
                <a:r>
                  <a:rPr kumimoji="1" lang="zh-TW" altLang="en-US" sz="3200" dirty="0">
                    <a:solidFill>
                      <a:srgbClr val="0070C0"/>
                    </a:solidFill>
                  </a:rPr>
                  <a:t>至少加 </a:t>
                </a:r>
                <a:r>
                  <a:rPr kumimoji="1" lang="en-US" altLang="zh-TW" sz="3200" dirty="0">
                    <a:solidFill>
                      <a:srgbClr val="0070C0"/>
                    </a:solidFill>
                  </a:rPr>
                  <a:t>1</a:t>
                </a:r>
              </a:p>
              <a:p>
                <a:r>
                  <a:rPr kumimoji="1" lang="zh-TW" altLang="en-US" sz="3200" dirty="0">
                    <a:solidFill>
                      <a:srgbClr val="0070C0"/>
                    </a:solidFill>
                  </a:rPr>
                  <a:t>单次函数调用时间复杂度为</a:t>
                </a:r>
                <a14:m>
                  <m:oMath xmlns:m="http://schemas.openxmlformats.org/officeDocument/2006/math">
                    <m:r>
                      <a:rPr kumimoji="1" lang="en-US" altLang="zh-Hant" sz="3200" b="0" i="0" dirty="0" smtClean="0">
                        <a:solidFill>
                          <a:srgbClr val="0070C0"/>
                        </a:solidFill>
                        <a:latin typeface="Cambria Math" panose="02040503050406030204" pitchFamily="18" charset="0"/>
                      </a:rPr>
                      <m:t> </m:t>
                    </m:r>
                    <m:r>
                      <a:rPr kumimoji="1" lang="en-US" altLang="zh-Hant" sz="3200" i="1" dirty="0" smtClean="0">
                        <a:solidFill>
                          <a:srgbClr val="FF0000"/>
                        </a:solidFill>
                        <a:latin typeface="Cambria Math" panose="02040503050406030204" pitchFamily="18" charset="0"/>
                      </a:rPr>
                      <m:t>𝑂</m:t>
                    </m:r>
                    <m:d>
                      <m:dPr>
                        <m:ctrlPr>
                          <a:rPr kumimoji="1" lang="en-US" altLang="zh-Hant" sz="3200" i="1" dirty="0" smtClean="0">
                            <a:solidFill>
                              <a:srgbClr val="FF0000"/>
                            </a:solidFill>
                            <a:latin typeface="Cambria Math" panose="02040503050406030204" pitchFamily="18" charset="0"/>
                          </a:rPr>
                        </m:ctrlPr>
                      </m:dPr>
                      <m:e>
                        <m:r>
                          <a:rPr kumimoji="1" lang="en-US" altLang="zh-Hant" sz="3200" i="1" dirty="0" smtClean="0">
                            <a:solidFill>
                              <a:srgbClr val="FF0000"/>
                            </a:solidFill>
                            <a:latin typeface="Cambria Math" panose="02040503050406030204" pitchFamily="18" charset="0"/>
                            <a:ea typeface="Cambria Math" panose="02040503050406030204" pitchFamily="18" charset="0"/>
                          </a:rPr>
                          <m:t>∆</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𝑐𝑛𝑡</m:t>
                        </m:r>
                        <m:r>
                          <a:rPr kumimoji="1" lang="en-US" altLang="zh-Hant" sz="3200" b="0" i="1" dirty="0" smtClean="0">
                            <a:solidFill>
                              <a:srgbClr val="FF0000"/>
                            </a:solidFill>
                            <a:latin typeface="Cambria Math" panose="02040503050406030204" pitchFamily="18" charset="0"/>
                            <a:ea typeface="Cambria Math" panose="02040503050406030204" pitchFamily="18" charset="0"/>
                          </a:rPr>
                          <m:t>+ </m:t>
                        </m:r>
                        <m:func>
                          <m:funcPr>
                            <m:ctrlPr>
                              <a:rPr kumimoji="1" lang="en-US" altLang="zh-Hant" sz="3200" b="0" i="1" dirty="0"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b="0" i="0" dirty="0" smtClean="0">
                                <a:solidFill>
                                  <a:srgbClr val="FF0000"/>
                                </a:solidFill>
                                <a:latin typeface="Cambria Math" panose="02040503050406030204" pitchFamily="18" charset="0"/>
                                <a:ea typeface="Cambria Math" panose="02040503050406030204" pitchFamily="18" charset="0"/>
                              </a:rPr>
                              <m:t>lo</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𝑔</m:t>
                            </m:r>
                          </m:fName>
                          <m:e>
                            <m:r>
                              <a:rPr kumimoji="1" lang="en-US" altLang="zh-Hant" sz="3200" b="0" i="1" dirty="0" smtClean="0">
                                <a:solidFill>
                                  <a:srgbClr val="FF0000"/>
                                </a:solidFill>
                                <a:latin typeface="Cambria Math" panose="02040503050406030204" pitchFamily="18" charset="0"/>
                                <a:ea typeface="Cambria Math" panose="02040503050406030204" pitchFamily="18" charset="0"/>
                              </a:rPr>
                              <m:t>𝑁</m:t>
                            </m:r>
                          </m:e>
                        </m:func>
                      </m:e>
                    </m:d>
                  </m:oMath>
                </a14:m>
                <a:endParaRPr kumimoji="1" lang="en-US" altLang="zh-Hant" sz="3200" dirty="0">
                  <a:solidFill>
                    <a:srgbClr val="0070C0"/>
                  </a:solidFill>
                </a:endParaRPr>
              </a:p>
              <a:p>
                <a:r>
                  <a:rPr kumimoji="1" lang="zh-Hant" altLang="en-US" sz="3200" dirty="0">
                    <a:solidFill>
                      <a:srgbClr val="0070C0"/>
                    </a:solidFill>
                  </a:rPr>
                  <a:t>故一次查找</a:t>
                </a:r>
                <a:r>
                  <a:rPr kumimoji="1" lang="zh-TW" altLang="en-US" sz="3200" dirty="0">
                    <a:solidFill>
                      <a:srgbClr val="0070C0"/>
                    </a:solidFill>
                  </a:rPr>
                  <a:t>时间复杂度</a:t>
                </a:r>
                <a:r>
                  <a:rPr kumimoji="1" lang="zh-TW" altLang="en-US" sz="3200" dirty="0">
                    <a:solidFill>
                      <a:srgbClr val="0070C0"/>
                    </a:solidFill>
                    <a:ea typeface="Cambria Math" panose="02040503050406030204" pitchFamily="18" charset="0"/>
                  </a:rPr>
                  <a:t>为</a:t>
                </a:r>
                <a:endParaRPr kumimoji="1" lang="en-US" altLang="zh-Hant" sz="3200" dirty="0">
                  <a:solidFill>
                    <a:srgbClr val="0070C0"/>
                  </a:solidFill>
                </a:endParaRPr>
              </a:p>
              <a:p>
                <a:r>
                  <a:rPr kumimoji="1" lang="zh-Hant" altLang="en-US" sz="3200" dirty="0">
                    <a:solidFill>
                      <a:srgbClr val="FF0000"/>
                    </a:solidFill>
                  </a:rPr>
                  <a:t> </a:t>
                </a:r>
                <a14:m>
                  <m:oMath xmlns:m="http://schemas.openxmlformats.org/officeDocument/2006/math">
                    <m:r>
                      <a:rPr kumimoji="1" lang="en-US" altLang="zh-Hant" sz="3200" i="1" dirty="0">
                        <a:solidFill>
                          <a:srgbClr val="FF0000"/>
                        </a:solidFill>
                        <a:latin typeface="Cambria Math" panose="02040503050406030204" pitchFamily="18" charset="0"/>
                      </a:rPr>
                      <m:t>𝑂</m:t>
                    </m:r>
                    <m:d>
                      <m:dPr>
                        <m:ctrlPr>
                          <a:rPr kumimoji="1" lang="en-US" altLang="zh-Hant" sz="3200" i="1" dirty="0">
                            <a:solidFill>
                              <a:srgbClr val="FF0000"/>
                            </a:solidFill>
                            <a:latin typeface="Cambria Math" panose="02040503050406030204" pitchFamily="18" charset="0"/>
                          </a:rPr>
                        </m:ctrlPr>
                      </m:dPr>
                      <m:e>
                        <m:r>
                          <a:rPr kumimoji="1" lang="en-US" altLang="zh-Hant" sz="3200" i="1" dirty="0">
                            <a:solidFill>
                              <a:srgbClr val="FF0000"/>
                            </a:solidFill>
                            <a:latin typeface="Cambria Math" panose="02040503050406030204" pitchFamily="18" charset="0"/>
                            <a:ea typeface="Cambria Math" panose="02040503050406030204" pitchFamily="18" charset="0"/>
                          </a:rPr>
                          <m:t>𝑐𝑛𝑡</m:t>
                        </m:r>
                        <m:r>
                          <a:rPr kumimoji="1" lang="en-US" altLang="zh-Hant" sz="3200" i="1" dirty="0">
                            <a:solidFill>
                              <a:srgbClr val="FF0000"/>
                            </a:solidFill>
                            <a:latin typeface="Cambria Math" panose="02040503050406030204" pitchFamily="18" charset="0"/>
                            <a:ea typeface="Cambria Math" panose="02040503050406030204" pitchFamily="18" charset="0"/>
                          </a:rPr>
                          <m:t>+</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𝑐𝑛𝑡</m:t>
                        </m:r>
                        <m:r>
                          <a:rPr kumimoji="1" lang="en-US" altLang="zh-Hant" sz="3200" b="0" i="1" dirty="0" smtClean="0">
                            <a:solidFill>
                              <a:srgbClr val="FF0000"/>
                            </a:solidFill>
                            <a:latin typeface="Cambria Math" panose="02040503050406030204" pitchFamily="18" charset="0"/>
                            <a:ea typeface="Cambria Math" panose="02040503050406030204" pitchFamily="18" charset="0"/>
                          </a:rPr>
                          <m:t>×</m:t>
                        </m:r>
                        <m:func>
                          <m:funcPr>
                            <m:ctrlPr>
                              <a:rPr kumimoji="1" lang="en-US" altLang="zh-Hant" sz="3200" i="1" dirty="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dirty="0">
                                <a:solidFill>
                                  <a:srgbClr val="FF0000"/>
                                </a:solidFill>
                                <a:latin typeface="Cambria Math" panose="02040503050406030204" pitchFamily="18" charset="0"/>
                                <a:ea typeface="Cambria Math" panose="02040503050406030204" pitchFamily="18" charset="0"/>
                              </a:rPr>
                              <m:t>lo</m:t>
                            </m:r>
                            <m:r>
                              <a:rPr kumimoji="1" lang="en-US" altLang="zh-Hant" sz="3200" i="1" dirty="0">
                                <a:solidFill>
                                  <a:srgbClr val="FF0000"/>
                                </a:solidFill>
                                <a:latin typeface="Cambria Math" panose="02040503050406030204" pitchFamily="18" charset="0"/>
                                <a:ea typeface="Cambria Math" panose="02040503050406030204" pitchFamily="18" charset="0"/>
                              </a:rPr>
                              <m:t>𝑔</m:t>
                            </m:r>
                          </m:fName>
                          <m:e>
                            <m:r>
                              <a:rPr kumimoji="1" lang="en-US" altLang="zh-Hant" sz="3200" i="1" dirty="0">
                                <a:solidFill>
                                  <a:srgbClr val="FF0000"/>
                                </a:solidFill>
                                <a:latin typeface="Cambria Math" panose="02040503050406030204" pitchFamily="18" charset="0"/>
                                <a:ea typeface="Cambria Math" panose="02040503050406030204" pitchFamily="18" charset="0"/>
                              </a:rPr>
                              <m:t>𝑁</m:t>
                            </m:r>
                          </m:e>
                        </m:func>
                      </m:e>
                    </m:d>
                  </m:oMath>
                </a14:m>
                <a:endParaRPr kumimoji="1" lang="en-US" altLang="zh-Hant" sz="3200" i="1" dirty="0">
                  <a:solidFill>
                    <a:srgbClr val="FF0000"/>
                  </a:solidFill>
                  <a:latin typeface="Cambria Math" panose="02040503050406030204" pitchFamily="18" charset="0"/>
                  <a:ea typeface="Cambria Math" panose="02040503050406030204" pitchFamily="18" charset="0"/>
                </a:endParaRPr>
              </a:p>
              <a:p>
                <a:r>
                  <a:rPr kumimoji="1" lang="zh-TW" altLang="en-US" sz="3200" dirty="0">
                    <a:solidFill>
                      <a:srgbClr val="0070C0"/>
                    </a:solidFill>
                    <a:ea typeface="Cambria Math" panose="02040503050406030204" pitchFamily="18" charset="0"/>
                  </a:rPr>
                  <a:t>故用此算法解 </a:t>
                </a:r>
                <a:r>
                  <a:rPr kumimoji="1" lang="en-US" altLang="zh-Hant" sz="3200" dirty="0">
                    <a:solidFill>
                      <a:srgbClr val="0070C0"/>
                    </a:solidFill>
                    <a:ea typeface="Cambria Math" panose="02040503050406030204" pitchFamily="18" charset="0"/>
                  </a:rPr>
                  <a:t>k </a:t>
                </a:r>
                <a:r>
                  <a:rPr kumimoji="1" lang="zh-TW" altLang="en-US" sz="3200" dirty="0">
                    <a:solidFill>
                      <a:srgbClr val="0070C0"/>
                    </a:solidFill>
                    <a:ea typeface="Cambria Math" panose="02040503050406030204" pitchFamily="18" charset="0"/>
                  </a:rPr>
                  <a:t>短路为</a:t>
                </a:r>
                <a14:m>
                  <m:oMath xmlns:m="http://schemas.openxmlformats.org/officeDocument/2006/math">
                    <m:r>
                      <a:rPr kumimoji="1" lang="en-US" altLang="zh-Hant" sz="3200" b="0" i="1" dirty="0" smtClean="0">
                        <a:solidFill>
                          <a:srgbClr val="FF0000"/>
                        </a:solidFill>
                        <a:latin typeface="Cambria Math" panose="02040503050406030204" pitchFamily="18" charset="0"/>
                        <a:ea typeface="Cambria Math" panose="02040503050406030204" pitchFamily="18" charset="0"/>
                      </a:rPr>
                      <m:t>𝑂</m:t>
                    </m:r>
                    <m:r>
                      <a:rPr kumimoji="1" lang="en-US" altLang="zh-Hant" sz="3200" b="0" i="1" dirty="0" smtClean="0">
                        <a:solidFill>
                          <a:srgbClr val="FF0000"/>
                        </a:solidFill>
                        <a:latin typeface="Cambria Math" panose="02040503050406030204" pitchFamily="18" charset="0"/>
                        <a:ea typeface="Cambria Math" panose="02040503050406030204" pitchFamily="18" charset="0"/>
                      </a:rPr>
                      <m:t>(</m:t>
                    </m:r>
                    <m:r>
                      <a:rPr kumimoji="1" lang="en-US" altLang="zh-Hant" sz="3200" i="1" dirty="0">
                        <a:solidFill>
                          <a:srgbClr val="FF0000"/>
                        </a:solidFill>
                        <a:latin typeface="Cambria Math" panose="02040503050406030204" pitchFamily="18" charset="0"/>
                        <a:ea typeface="Cambria Math" panose="02040503050406030204" pitchFamily="18" charset="0"/>
                      </a:rPr>
                      <m:t>𝑐𝑛𝑡</m:t>
                    </m:r>
                    <m:r>
                      <a:rPr kumimoji="1" lang="en-US" altLang="zh-Hant" sz="3200" i="1" dirty="0">
                        <a:solidFill>
                          <a:srgbClr val="FF0000"/>
                        </a:solidFill>
                        <a:latin typeface="Cambria Math" panose="02040503050406030204" pitchFamily="18" charset="0"/>
                        <a:ea typeface="Cambria Math" panose="02040503050406030204" pitchFamily="18" charset="0"/>
                      </a:rPr>
                      <m:t>×</m:t>
                    </m:r>
                    <m:func>
                      <m:funcPr>
                        <m:ctrlPr>
                          <a:rPr kumimoji="1" lang="en-US" altLang="zh-Hant" sz="3200" i="1" dirty="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dirty="0">
                            <a:solidFill>
                              <a:srgbClr val="FF0000"/>
                            </a:solidFill>
                            <a:latin typeface="Cambria Math" panose="02040503050406030204" pitchFamily="18" charset="0"/>
                            <a:ea typeface="Cambria Math" panose="02040503050406030204" pitchFamily="18" charset="0"/>
                          </a:rPr>
                          <m:t>lo</m:t>
                        </m:r>
                        <m:r>
                          <a:rPr kumimoji="1" lang="en-US" altLang="zh-Hant" sz="3200" i="1" dirty="0">
                            <a:solidFill>
                              <a:srgbClr val="FF0000"/>
                            </a:solidFill>
                            <a:latin typeface="Cambria Math" panose="02040503050406030204" pitchFamily="18" charset="0"/>
                            <a:ea typeface="Cambria Math" panose="02040503050406030204" pitchFamily="18" charset="0"/>
                          </a:rPr>
                          <m:t>𝑔</m:t>
                        </m:r>
                      </m:fName>
                      <m:e>
                        <m:r>
                          <a:rPr kumimoji="1" lang="en-US" altLang="zh-Hant" sz="3200" i="1" dirty="0">
                            <a:solidFill>
                              <a:srgbClr val="FF0000"/>
                            </a:solidFill>
                            <a:latin typeface="Cambria Math" panose="02040503050406030204" pitchFamily="18" charset="0"/>
                            <a:ea typeface="Cambria Math" panose="02040503050406030204" pitchFamily="18" charset="0"/>
                          </a:rPr>
                          <m:t>𝑁</m:t>
                        </m:r>
                      </m:e>
                    </m:func>
                    <m:r>
                      <a:rPr kumimoji="1" lang="en-US" altLang="zh-Hant" sz="3200" i="1" dirty="0" smtClean="0">
                        <a:solidFill>
                          <a:srgbClr val="FF0000"/>
                        </a:solidFill>
                        <a:latin typeface="Cambria Math" panose="02040503050406030204" pitchFamily="18" charset="0"/>
                        <a:ea typeface="Cambria Math" panose="02040503050406030204" pitchFamily="18" charset="0"/>
                      </a:rPr>
                      <m:t>×</m:t>
                    </m:r>
                    <m:func>
                      <m:funcPr>
                        <m:ctrlPr>
                          <a:rPr kumimoji="1" lang="en-US" altLang="zh-Hant" sz="3200" i="1" dirty="0"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zh-Hant" sz="3200" b="0" i="0" dirty="0" smtClean="0">
                            <a:solidFill>
                              <a:srgbClr val="FF0000"/>
                            </a:solidFill>
                            <a:latin typeface="Cambria Math" panose="02040503050406030204" pitchFamily="18" charset="0"/>
                            <a:ea typeface="Cambria Math" panose="02040503050406030204" pitchFamily="18" charset="0"/>
                          </a:rPr>
                          <m:t>l</m:t>
                        </m:r>
                        <m:r>
                          <m:rPr>
                            <m:sty m:val="p"/>
                          </m:rPr>
                          <a:rPr kumimoji="1" lang="en-US" altLang="zh-Hant" sz="3200" i="0" dirty="0" smtClean="0">
                            <a:solidFill>
                              <a:srgbClr val="FF0000"/>
                            </a:solidFill>
                            <a:latin typeface="Cambria Math" panose="02040503050406030204" pitchFamily="18" charset="0"/>
                            <a:ea typeface="Cambria Math" panose="02040503050406030204" pitchFamily="18" charset="0"/>
                          </a:rPr>
                          <m:t>o</m:t>
                        </m:r>
                        <m:r>
                          <a:rPr kumimoji="1" lang="en-US" altLang="zh-Hant" sz="3200" b="0" i="1" dirty="0" smtClean="0">
                            <a:solidFill>
                              <a:srgbClr val="FF0000"/>
                            </a:solidFill>
                            <a:latin typeface="Cambria Math" panose="02040503050406030204" pitchFamily="18" charset="0"/>
                            <a:ea typeface="Cambria Math" panose="02040503050406030204" pitchFamily="18" charset="0"/>
                          </a:rPr>
                          <m:t>𝑔</m:t>
                        </m:r>
                      </m:fName>
                      <m:e>
                        <m:r>
                          <a:rPr kumimoji="1" lang="en-US" altLang="zh-Hant" sz="3200" b="0" i="1" dirty="0" smtClean="0">
                            <a:solidFill>
                              <a:srgbClr val="FF0000"/>
                            </a:solidFill>
                            <a:latin typeface="Cambria Math" panose="02040503050406030204" pitchFamily="18" charset="0"/>
                            <a:ea typeface="Cambria Math" panose="02040503050406030204" pitchFamily="18" charset="0"/>
                          </a:rPr>
                          <m:t>𝑀𝑎𝑥𝐴𝑛𝑠</m:t>
                        </m:r>
                      </m:e>
                    </m:func>
                    <m:r>
                      <a:rPr kumimoji="1" lang="en-US" altLang="zh-Hant" sz="3200" b="0" i="1" dirty="0" smtClean="0">
                        <a:solidFill>
                          <a:srgbClr val="FF0000"/>
                        </a:solidFill>
                        <a:latin typeface="Cambria Math" panose="02040503050406030204" pitchFamily="18" charset="0"/>
                        <a:ea typeface="Cambria Math" panose="02040503050406030204" pitchFamily="18" charset="0"/>
                      </a:rPr>
                      <m:t>)</m:t>
                    </m:r>
                  </m:oMath>
                </a14:m>
                <a:endParaRPr kumimoji="1" lang="zh-TW" altLang="en-US" sz="3200" dirty="0">
                  <a:solidFill>
                    <a:srgbClr val="0070C0"/>
                  </a:solidFill>
                </a:endParaRPr>
              </a:p>
            </p:txBody>
          </p:sp>
        </mc:Choice>
        <mc:Fallback>
          <p:sp>
            <p:nvSpPr>
              <p:cNvPr id="5" name="文字方塊 4"/>
              <p:cNvSpPr txBox="1">
                <a:spLocks noRot="1" noChangeAspect="1" noMove="1" noResize="1" noEditPoints="1" noAdjustHandles="1" noChangeArrowheads="1" noChangeShapeType="1" noTextEdit="1"/>
              </p:cNvSpPr>
              <p:nvPr/>
            </p:nvSpPr>
            <p:spPr>
              <a:xfrm>
                <a:off x="6300788" y="628650"/>
                <a:ext cx="5272087" cy="4031873"/>
              </a:xfrm>
              <a:prstGeom prst="rect">
                <a:avLst/>
              </a:prstGeom>
              <a:blipFill rotWithShape="1">
                <a:blip r:embed="rId2"/>
                <a:stretch>
                  <a:fillRect l="-2644" t="-2201" r="-1683" b="-2201"/>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zh-TW" altLang="en-US" sz="8000" b="1" dirty="0">
                <a:solidFill>
                  <a:srgbClr val="7030A0"/>
                </a:solidFill>
              </a:rPr>
              <a:t>散题</a:t>
            </a:r>
            <a:endParaRPr kumimoji="1" lang="zh-TW" altLang="en-US" sz="8000" dirty="0"/>
          </a:p>
        </p:txBody>
      </p:sp>
      <p:sp>
        <p:nvSpPr>
          <p:cNvPr id="3" name="副標題 2"/>
          <p:cNvSpPr>
            <a:spLocks noGrp="1"/>
          </p:cNvSpPr>
          <p:nvPr>
            <p:ph type="subTitle" idx="1"/>
          </p:nvPr>
        </p:nvSpPr>
        <p:spPr/>
        <p:txBody>
          <a:bodyPr>
            <a:normAutofit/>
          </a:bodyPr>
          <a:lstStyle/>
          <a:p>
            <a:r>
              <a:rPr kumimoji="1" lang="zh-TW" altLang="en-US" sz="4000" dirty="0"/>
              <a:t>附赠</a:t>
            </a:r>
            <a:endParaRPr kumimoji="1" lang="zh-TW" altLang="en-US" sz="4000" b="1" dirty="0">
              <a:solidFill>
                <a:srgbClr val="7030A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0" y="351154"/>
            <a:ext cx="10515600" cy="6804025"/>
          </a:xfrm>
        </p:spPr>
        <p:txBody>
          <a:bodyPr/>
          <a:lstStyle/>
          <a:p>
            <a:pPr marL="0" indent="0">
              <a:buNone/>
            </a:pPr>
            <a:r>
              <a:rPr lang="zh-TW" altLang="en-US" dirty="0">
                <a:hlinkClick r:id="rId1"/>
              </a:rPr>
              <a:t>多米诺</a:t>
            </a:r>
            <a:r>
              <a:rPr lang="zh-TW" altLang="en-US" dirty="0"/>
              <a:t> </a:t>
            </a:r>
            <a:r>
              <a:rPr lang="en-US" altLang="zh-TW" sz="1600" dirty="0"/>
              <a:t>(http://</a:t>
            </a:r>
            <a:r>
              <a:rPr lang="en-US" altLang="zh-TW" sz="1600" dirty="0" err="1"/>
              <a:t>codeforces.com</a:t>
            </a:r>
            <a:r>
              <a:rPr lang="en-US" altLang="zh-TW" sz="1600" dirty="0"/>
              <a:t>/</a:t>
            </a:r>
            <a:r>
              <a:rPr lang="en-US" altLang="zh-TW" sz="1600" dirty="0" err="1"/>
              <a:t>problemset</a:t>
            </a:r>
            <a:r>
              <a:rPr lang="en-US" altLang="zh-TW" sz="1600" dirty="0"/>
              <a:t>/problem/97/A)</a:t>
            </a:r>
            <a:endParaRPr lang="en-US" altLang="zh-TW" sz="1600" dirty="0"/>
          </a:p>
          <a:p>
            <a:pPr marL="0" indent="0">
              <a:buNone/>
            </a:pPr>
            <a:r>
              <a:rPr kumimoji="1" lang="zh-TW" altLang="en-US" dirty="0">
                <a:hlinkClick r:id="rId2"/>
              </a:rPr>
              <a:t>机器手臂</a:t>
            </a:r>
            <a:r>
              <a:rPr kumimoji="1" lang="zh-TW" altLang="en-US" dirty="0"/>
              <a:t> </a:t>
            </a:r>
            <a:r>
              <a:rPr kumimoji="1" lang="en-US" altLang="zh-TW" sz="1600" dirty="0"/>
              <a:t>(https://icpcarchive.ecs.baylor.edu/external/58/5866.pdf)</a:t>
            </a:r>
            <a:endParaRPr kumimoji="1" lang="en-US" altLang="zh-TW" sz="1600" dirty="0"/>
          </a:p>
          <a:p>
            <a:pPr marL="0" indent="0">
              <a:buNone/>
            </a:pPr>
            <a:r>
              <a:rPr kumimoji="1" lang="en-US" altLang="zh-TW" dirty="0">
                <a:hlinkClick r:id="rId3"/>
              </a:rPr>
              <a:t>K</a:t>
            </a:r>
            <a:r>
              <a:rPr kumimoji="1" lang="zh-TW" altLang="en-US" dirty="0">
                <a:hlinkClick r:id="rId3"/>
              </a:rPr>
              <a:t>短简单路 </a:t>
            </a:r>
            <a:r>
              <a:rPr kumimoji="1" lang="en-US" altLang="en-US" sz="1600" dirty="0"/>
              <a:t>(https://icpcarchive.ecs.baylor.edu/external/36/3624.pdf)</a:t>
            </a:r>
            <a:endParaRPr kumimoji="1" lang="zh-TW" altLang="en-US" sz="1600" dirty="0"/>
          </a:p>
          <a:p>
            <a:pPr marL="0" indent="0">
              <a:buNone/>
            </a:pPr>
            <a:r>
              <a:rPr kumimoji="1" lang="en-US" altLang="zh-TW" dirty="0">
                <a:hlinkClick r:id="rId4"/>
              </a:rPr>
              <a:t>rng_58</a:t>
            </a:r>
            <a:r>
              <a:rPr kumimoji="1" lang="zh-TW" altLang="en-US" dirty="0">
                <a:hlinkClick r:id="rId4"/>
              </a:rPr>
              <a:t>推荐题</a:t>
            </a:r>
            <a:r>
              <a:rPr kumimoji="1" lang="zh-TW" altLang="en-US" dirty="0"/>
              <a:t> </a:t>
            </a:r>
            <a:r>
              <a:rPr kumimoji="1" lang="en-US" altLang="en-US" sz="1600" dirty="0"/>
              <a:t>(http://</a:t>
            </a:r>
            <a:r>
              <a:rPr kumimoji="1" lang="en-US" altLang="en-US" sz="1600" dirty="0" err="1"/>
              <a:t>codeforces.com</a:t>
            </a:r>
            <a:r>
              <a:rPr kumimoji="1" lang="en-US" altLang="en-US" sz="1600" dirty="0"/>
              <a:t>/blog/entry/50442?#comment-343454)</a:t>
            </a:r>
            <a:r>
              <a:rPr kumimoji="1" lang="en-US" altLang="zh-TW" sz="1600" dirty="0"/>
              <a:t> </a:t>
            </a:r>
            <a:endParaRPr kumimoji="1" lang="en-US" altLang="zh-TW" sz="1600" dirty="0"/>
          </a:p>
          <a:p>
            <a:pPr marL="0" indent="0">
              <a:buNone/>
            </a:pPr>
            <a:r>
              <a:rPr kumimoji="1" lang="en-US" altLang="zh-TW" dirty="0">
                <a:hlinkClick r:id="rId5"/>
              </a:rPr>
              <a:t>2D Folding Game </a:t>
            </a:r>
            <a:r>
              <a:rPr kumimoji="1" lang="en-US" altLang="zh-TW" sz="1600" dirty="0"/>
              <a:t>(https://icpcarchive.ecs.baylor.edu/external/50/5017.pdf)</a:t>
            </a:r>
            <a:endParaRPr kumimoji="1" lang="en-US" altLang="zh-TW" sz="1600" dirty="0"/>
          </a:p>
          <a:p>
            <a:pPr marL="0" indent="0">
              <a:buNone/>
            </a:pPr>
            <a:r>
              <a:rPr kumimoji="1" lang="en-US" altLang="zh-TW" dirty="0">
                <a:hlinkClick r:id="rId6"/>
              </a:rPr>
              <a:t>2010 World Final </a:t>
            </a:r>
            <a:r>
              <a:rPr kumimoji="1" lang="en-US" altLang="zh-TW" dirty="0" err="1">
                <a:hlinkClick r:id="rId6"/>
              </a:rPr>
              <a:t>pI</a:t>
            </a:r>
            <a:r>
              <a:rPr kumimoji="1" lang="en-US" altLang="zh-TW" sz="1600" dirty="0"/>
              <a:t> (https://</a:t>
            </a:r>
            <a:r>
              <a:rPr kumimoji="1" lang="en-US" altLang="zh-TW" sz="1600" dirty="0" err="1"/>
              <a:t>uva.onlinejudge.org</a:t>
            </a:r>
            <a:r>
              <a:rPr kumimoji="1" lang="en-US" altLang="zh-TW" sz="1600" dirty="0"/>
              <a:t>/external/10/1098.pdf)</a:t>
            </a:r>
            <a:endParaRPr kumimoji="1" lang="zh-TW" alt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何谓 </a:t>
            </a:r>
            <a:r>
              <a:rPr kumimoji="1" lang="en-US" altLang="en-US" dirty="0"/>
              <a:t>k </a:t>
            </a:r>
            <a:r>
              <a:rPr kumimoji="1" lang="zh-TW" altLang="en-US" dirty="0"/>
              <a:t>短路</a:t>
            </a:r>
            <a:r>
              <a:rPr kumimoji="1" lang="en-US" altLang="en-US" dirty="0"/>
              <a:t>？</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7EEBA94B-9706-594B-ACD1-C2886D65F243}"/>
                  </a:ext>
                </a:extLst>
              </p:cNvPr>
              <p:cNvSpPr>
                <a:spLocks noGrp="1"/>
              </p:cNvSpPr>
              <p:nvPr>
                <p:ph idx="1"/>
              </p:nvPr>
            </p:nvSpPr>
            <p:spPr/>
            <p:txBody>
              <a:bodyPr/>
              <a:lstStyle/>
              <a:p>
                <a:pPr marL="0" indent="0">
                  <a:buNone/>
                </a:pPr>
                <a:r>
                  <a:rPr kumimoji="1" lang="zh-TW" altLang="en-US" dirty="0"/>
                  <a:t>给你一个 </a:t>
                </a:r>
                <a:r>
                  <a:rPr kumimoji="1" lang="en-US" altLang="zh-Hant" dirty="0"/>
                  <a:t>N (</a:t>
                </a:r>
                <a14:m>
                  <m:oMath xmlns:m="http://schemas.openxmlformats.org/officeDocument/2006/math">
                    <m:r>
                      <a:rPr kumimoji="1" lang="en-US" altLang="zh-Hant" i="1" smtClean="0">
                        <a:latin typeface="Cambria Math" panose="02040503050406030204" pitchFamily="18" charset="0"/>
                        <a:ea typeface="Cambria Math" panose="02040503050406030204" pitchFamily="18" charset="0"/>
                      </a:rPr>
                      <m:t>≤</m:t>
                    </m:r>
                    <m:sSup>
                      <m:sSupPr>
                        <m:ctrlPr>
                          <a:rPr kumimoji="1" lang="en-US" altLang="zh-Hant" i="1" smtClean="0">
                            <a:latin typeface="Cambria Math" panose="02040503050406030204" pitchFamily="18" charset="0"/>
                            <a:ea typeface="Cambria Math" panose="02040503050406030204" pitchFamily="18" charset="0"/>
                          </a:rPr>
                        </m:ctrlPr>
                      </m:sSupPr>
                      <m:e>
                        <m:r>
                          <a:rPr kumimoji="1" lang="en-US" altLang="zh-Hant" b="0" i="1" smtClean="0">
                            <a:latin typeface="Cambria Math" panose="02040503050406030204" pitchFamily="18" charset="0"/>
                            <a:ea typeface="Cambria Math" panose="02040503050406030204" pitchFamily="18" charset="0"/>
                          </a:rPr>
                          <m:t>10</m:t>
                        </m:r>
                      </m:e>
                      <m:sup>
                        <m:r>
                          <a:rPr kumimoji="1" lang="en-US" altLang="zh-Hant" b="0" i="1" smtClean="0">
                            <a:latin typeface="Cambria Math" panose="02040503050406030204" pitchFamily="18" charset="0"/>
                            <a:ea typeface="Cambria Math" panose="02040503050406030204" pitchFamily="18" charset="0"/>
                          </a:rPr>
                          <m:t>4</m:t>
                        </m:r>
                      </m:sup>
                    </m:sSup>
                  </m:oMath>
                </a14:m>
                <a:r>
                  <a:rPr kumimoji="1" lang="en-US" altLang="zh-Hant" dirty="0"/>
                  <a:t>)</a:t>
                </a:r>
                <a:r>
                  <a:rPr kumimoji="1" lang="zh-TW" altLang="en-US" dirty="0"/>
                  <a:t>个点</a:t>
                </a:r>
                <a:r>
                  <a:rPr kumimoji="1" lang="en-US" altLang="zh-Hant" dirty="0"/>
                  <a:t>M (</a:t>
                </a:r>
                <a14:m>
                  <m:oMath xmlns:m="http://schemas.openxmlformats.org/officeDocument/2006/math">
                    <m:r>
                      <a:rPr kumimoji="1" lang="en-US" altLang="zh-Hant" i="1" smtClean="0">
                        <a:latin typeface="Cambria Math" panose="02040503050406030204" pitchFamily="18" charset="0"/>
                        <a:ea typeface="Cambria Math" panose="02040503050406030204" pitchFamily="18" charset="0"/>
                      </a:rPr>
                      <m:t>≤</m:t>
                    </m:r>
                    <m:sSup>
                      <m:sSupPr>
                        <m:ctrlPr>
                          <a:rPr kumimoji="1" lang="en-US" altLang="zh-Hant" i="1" smtClean="0">
                            <a:latin typeface="Cambria Math" panose="02040503050406030204" pitchFamily="18" charset="0"/>
                            <a:ea typeface="Cambria Math" panose="02040503050406030204" pitchFamily="18" charset="0"/>
                          </a:rPr>
                        </m:ctrlPr>
                      </m:sSupPr>
                      <m:e>
                        <m:r>
                          <a:rPr kumimoji="1" lang="en-US" altLang="zh-Hant" b="0" i="1" smtClean="0">
                            <a:latin typeface="Cambria Math" panose="02040503050406030204" pitchFamily="18" charset="0"/>
                            <a:ea typeface="Cambria Math" panose="02040503050406030204" pitchFamily="18" charset="0"/>
                          </a:rPr>
                          <m:t>5×10</m:t>
                        </m:r>
                      </m:e>
                      <m:sup>
                        <m:r>
                          <a:rPr kumimoji="1" lang="en-US" altLang="zh-Hant" b="0" i="1" smtClean="0">
                            <a:latin typeface="Cambria Math" panose="02040503050406030204" pitchFamily="18" charset="0"/>
                            <a:ea typeface="Cambria Math" panose="02040503050406030204" pitchFamily="18" charset="0"/>
                          </a:rPr>
                          <m:t>4</m:t>
                        </m:r>
                      </m:sup>
                    </m:sSup>
                  </m:oMath>
                </a14:m>
                <a:r>
                  <a:rPr kumimoji="1" lang="en-US" altLang="zh-Hant" dirty="0"/>
                  <a:t>)</a:t>
                </a:r>
                <a:r>
                  <a:rPr kumimoji="1" lang="zh-TW" altLang="en-US" dirty="0"/>
                  <a:t>条边</a:t>
                </a:r>
                <a:r>
                  <a:rPr kumimoji="1" lang="zh-Hant" altLang="en-US" dirty="0"/>
                  <a:t>的</a:t>
                </a:r>
                <a:r>
                  <a:rPr lang="zh-TW" altLang="en-US" dirty="0"/>
                  <a:t>带权有向图</a:t>
                </a:r>
                <a:r>
                  <a:rPr kumimoji="1" lang="zh-Hant" altLang="en-US" dirty="0"/>
                  <a:t>，</a:t>
                </a:r>
                <a:r>
                  <a:rPr kumimoji="1" lang="zh-TW" altLang="en-US" dirty="0"/>
                  <a:t>给定两点 </a:t>
                </a:r>
                <a:r>
                  <a:rPr kumimoji="1" lang="en-US" altLang="zh-Hant" dirty="0"/>
                  <a:t>s, t</a:t>
                </a:r>
                <a:r>
                  <a:rPr kumimoji="1" lang="zh-Hant" altLang="en-US" dirty="0"/>
                  <a:t>，</a:t>
                </a:r>
                <a:r>
                  <a:rPr kumimoji="1" lang="zh-TW" altLang="en-US" dirty="0"/>
                  <a:t>把 </a:t>
                </a:r>
                <a:r>
                  <a:rPr kumimoji="1" lang="en-US" altLang="zh-TW" dirty="0"/>
                  <a:t>s </a:t>
                </a:r>
                <a:r>
                  <a:rPr kumimoji="1" lang="zh-TW" altLang="en-US" dirty="0"/>
                  <a:t>至 </a:t>
                </a:r>
                <a:r>
                  <a:rPr kumimoji="1" lang="en-US" altLang="zh-TW" dirty="0"/>
                  <a:t>t </a:t>
                </a:r>
                <a:r>
                  <a:rPr kumimoji="1" lang="zh-TW" altLang="en-US" dirty="0"/>
                  <a:t>的所有可能路径中前 </a:t>
                </a:r>
                <a:r>
                  <a:rPr kumimoji="1" lang="en-US" altLang="zh-TW" dirty="0"/>
                  <a:t>k </a:t>
                </a:r>
                <a:r>
                  <a:rPr kumimoji="1" lang="zh-TW" altLang="en-US" dirty="0"/>
                  <a:t>短的长度都输出来</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2533" t="-3801" r="-2051"/>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何谓 </a:t>
            </a:r>
            <a:r>
              <a:rPr kumimoji="1" lang="en-US" altLang="en-US" dirty="0"/>
              <a:t>k </a:t>
            </a:r>
            <a:r>
              <a:rPr kumimoji="1" lang="zh-TW" altLang="en-US" dirty="0"/>
              <a:t>短路</a:t>
            </a:r>
            <a:r>
              <a:rPr kumimoji="1" lang="en-US" altLang="en-US" dirty="0"/>
              <a:t>？</a:t>
            </a:r>
            <a:endParaRPr kumimoji="1" lang="zh-TW" altLang="en-US" dirty="0"/>
          </a:p>
        </p:txBody>
      </p:sp>
      <p:sp>
        <p:nvSpPr>
          <p:cNvPr id="3" name="內容版面配置區 2"/>
          <p:cNvSpPr>
            <a:spLocks noGrp="1"/>
          </p:cNvSpPr>
          <p:nvPr>
            <p:ph idx="1"/>
          </p:nvPr>
        </p:nvSpPr>
        <p:spPr>
          <a:xfrm>
            <a:off x="838200" y="1825624"/>
            <a:ext cx="3962400" cy="4860926"/>
          </a:xfrm>
        </p:spPr>
        <p:txBody>
          <a:bodyPr>
            <a:normAutofit fontScale="92500" lnSpcReduction="20000"/>
          </a:bodyPr>
          <a:lstStyle/>
          <a:p>
            <a:pPr marL="0" indent="0">
              <a:buNone/>
            </a:pPr>
            <a:r>
              <a:rPr lang="zh-TW" altLang="en-US" dirty="0"/>
              <a:t>样例输入 </a:t>
            </a:r>
            <a:r>
              <a:rPr lang="en-US" altLang="en-US" dirty="0"/>
              <a:t>：</a:t>
            </a:r>
            <a:endParaRPr lang="en-US" altLang="en-US" dirty="0"/>
          </a:p>
          <a:p>
            <a:pPr marL="0" indent="0">
              <a:buNone/>
            </a:pPr>
            <a:r>
              <a:rPr lang="en-US" altLang="zh-TW" dirty="0"/>
              <a:t>4 4 4</a:t>
            </a:r>
            <a:endParaRPr lang="en-US" altLang="zh-TW" dirty="0"/>
          </a:p>
          <a:p>
            <a:pPr marL="0" indent="0">
              <a:buNone/>
            </a:pPr>
            <a:r>
              <a:rPr lang="en-US" altLang="zh-TW" dirty="0"/>
              <a:t>1 4</a:t>
            </a:r>
            <a:endParaRPr lang="en-US" altLang="zh-TW" dirty="0"/>
          </a:p>
          <a:p>
            <a:pPr marL="0" indent="0">
              <a:buNone/>
            </a:pPr>
            <a:r>
              <a:rPr lang="en-US" altLang="zh-TW" dirty="0"/>
              <a:t>1 2 10</a:t>
            </a:r>
            <a:endParaRPr lang="en-US" altLang="zh-TW" dirty="0"/>
          </a:p>
          <a:p>
            <a:pPr marL="0" indent="0">
              <a:buNone/>
            </a:pPr>
            <a:r>
              <a:rPr lang="en-US" altLang="zh-TW" dirty="0"/>
              <a:t>2 3 10</a:t>
            </a:r>
            <a:endParaRPr lang="en-US" altLang="zh-TW" dirty="0"/>
          </a:p>
          <a:p>
            <a:pPr marL="0" indent="0">
              <a:buNone/>
            </a:pPr>
            <a:r>
              <a:rPr lang="en-US" altLang="zh-TW" dirty="0"/>
              <a:t>3 4 10</a:t>
            </a:r>
            <a:endParaRPr lang="en-US" altLang="zh-TW" dirty="0"/>
          </a:p>
          <a:p>
            <a:pPr marL="0" indent="0">
              <a:buNone/>
            </a:pPr>
            <a:r>
              <a:rPr lang="en-US" altLang="zh-TW" dirty="0"/>
              <a:t>3 2 10</a:t>
            </a:r>
            <a:endParaRPr lang="en-US" altLang="en-US" dirty="0"/>
          </a:p>
          <a:p>
            <a:endParaRPr kumimoji="1" lang="zh-TW" altLang="en-US" dirty="0"/>
          </a:p>
        </p:txBody>
      </p:sp>
      <p:sp>
        <p:nvSpPr>
          <p:cNvPr id="4" name="內容版面配置區 2"/>
          <p:cNvSpPr txBox="1"/>
          <p:nvPr/>
        </p:nvSpPr>
        <p:spPr>
          <a:xfrm>
            <a:off x="5345430" y="1825625"/>
            <a:ext cx="3364230" cy="4117975"/>
          </a:xfrm>
          <a:prstGeom prst="rect">
            <a:avLst/>
          </a:prstGeom>
        </p:spPr>
        <p:txBody>
          <a:bodyPr vert="horz" lIns="91440" tIns="45720" rIns="91440" bIns="45720" rtlCol="0">
            <a:normAutofit/>
          </a:bodyPr>
          <a:lstStyle>
            <a:lvl1pPr marL="685800" indent="-685800" algn="l" defTabSz="914400" rtl="0" eaLnBrk="1" latinLnBrk="0" hangingPunct="1">
              <a:lnSpc>
                <a:spcPct val="100000"/>
              </a:lnSpc>
              <a:spcBef>
                <a:spcPts val="1000"/>
              </a:spcBef>
              <a:buFont typeface="Wingdings" panose="05000000000000000000" pitchFamily="2" charset="2"/>
              <a:buChar char="u"/>
              <a:defRPr sz="4800" kern="1200">
                <a:solidFill>
                  <a:schemeClr val="tx1"/>
                </a:solidFill>
                <a:latin typeface="+mn-lt"/>
                <a:ea typeface="+mn-ea"/>
                <a:cs typeface="+mn-cs"/>
              </a:defRPr>
            </a:lvl1pPr>
            <a:lvl2pPr marL="1028700" indent="-571500" algn="l" defTabSz="914400" rtl="0" eaLnBrk="1" latinLnBrk="0" hangingPunct="1">
              <a:lnSpc>
                <a:spcPct val="100000"/>
              </a:lnSpc>
              <a:spcBef>
                <a:spcPts val="500"/>
              </a:spcBef>
              <a:buFont typeface="Wingdings" panose="05000000000000000000" pitchFamily="2" charset="2"/>
              <a:buChar char="u"/>
              <a:defRPr sz="4000" kern="1200">
                <a:solidFill>
                  <a:schemeClr val="tx1"/>
                </a:solidFill>
                <a:latin typeface="+mn-lt"/>
                <a:ea typeface="+mn-ea"/>
                <a:cs typeface="+mn-cs"/>
              </a:defRPr>
            </a:lvl2pPr>
            <a:lvl3pPr marL="1257300" indent="-342900" algn="l" defTabSz="914400" rtl="0" eaLnBrk="1" latinLnBrk="0" hangingPunct="1">
              <a:lnSpc>
                <a:spcPct val="100000"/>
              </a:lnSpc>
              <a:spcBef>
                <a:spcPts val="500"/>
              </a:spcBef>
              <a:buFont typeface="Wingdings" panose="05000000000000000000" pitchFamily="2" charset="2"/>
              <a:buChar char="u"/>
              <a:defRPr sz="200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Wingdings" panose="05000000000000000000" pitchFamily="2" charset="2"/>
              <a:buChar char="u"/>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TW" altLang="en-US" sz="4400" dirty="0"/>
              <a:t>样例输</a:t>
            </a:r>
            <a:r>
              <a:rPr lang="en-US" altLang="en-US" sz="4400" dirty="0"/>
              <a:t>出：</a:t>
            </a:r>
            <a:endParaRPr lang="en-US" altLang="en-US" sz="4400" dirty="0"/>
          </a:p>
          <a:p>
            <a:pPr marL="0" indent="0">
              <a:buFont typeface="Wingdings" panose="05000000000000000000" pitchFamily="2" charset="2"/>
              <a:buNone/>
            </a:pPr>
            <a:r>
              <a:rPr lang="en-US" altLang="zh-TW" sz="4400" dirty="0"/>
              <a:t>30</a:t>
            </a:r>
            <a:endParaRPr lang="en-US" altLang="zh-TW" sz="4400" dirty="0"/>
          </a:p>
          <a:p>
            <a:pPr marL="0" indent="0">
              <a:buFont typeface="Wingdings" panose="05000000000000000000" pitchFamily="2" charset="2"/>
              <a:buNone/>
            </a:pPr>
            <a:r>
              <a:rPr lang="en-US" altLang="en-US" sz="4400" dirty="0"/>
              <a:t>50</a:t>
            </a:r>
            <a:endParaRPr lang="en-US" altLang="en-US" sz="4400" dirty="0"/>
          </a:p>
          <a:p>
            <a:pPr marL="0" indent="0">
              <a:buFont typeface="Wingdings" panose="05000000000000000000" pitchFamily="2" charset="2"/>
              <a:buNone/>
            </a:pPr>
            <a:r>
              <a:rPr lang="en-US" altLang="en-US" sz="4400" dirty="0"/>
              <a:t>70</a:t>
            </a:r>
            <a:endParaRPr lang="en-US" altLang="en-US" sz="4400" dirty="0"/>
          </a:p>
          <a:p>
            <a:pPr marL="0" indent="0">
              <a:buFont typeface="Wingdings" panose="05000000000000000000" pitchFamily="2" charset="2"/>
              <a:buNone/>
            </a:pPr>
            <a:r>
              <a:rPr lang="en-US" altLang="en-US" sz="4400" dirty="0"/>
              <a:t>90</a:t>
            </a:r>
            <a:endParaRPr lang="en-US" altLang="en-US" sz="4400" dirty="0"/>
          </a:p>
          <a:p>
            <a:endParaRPr kumimoji="1" lang="zh-TW" altLang="en-US" dirty="0"/>
          </a:p>
        </p:txBody>
      </p:sp>
      <p:grpSp>
        <p:nvGrpSpPr>
          <p:cNvPr id="5" name="群組 4"/>
          <p:cNvGrpSpPr/>
          <p:nvPr/>
        </p:nvGrpSpPr>
        <p:grpSpPr>
          <a:xfrm>
            <a:off x="7919084" y="2961606"/>
            <a:ext cx="3404236" cy="2242883"/>
            <a:chOff x="7919084" y="2961606"/>
            <a:chExt cx="3404236" cy="2242883"/>
          </a:xfrm>
        </p:grpSpPr>
        <p:sp>
          <p:nvSpPr>
            <p:cNvPr id="7" name="橢圓 6"/>
            <p:cNvSpPr/>
            <p:nvPr/>
          </p:nvSpPr>
          <p:spPr>
            <a:xfrm>
              <a:off x="7962900" y="3966210"/>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p:cNvSpPr/>
            <p:nvPr/>
          </p:nvSpPr>
          <p:spPr>
            <a:xfrm>
              <a:off x="8888730" y="3966210"/>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p:cNvSpPr/>
            <p:nvPr/>
          </p:nvSpPr>
          <p:spPr>
            <a:xfrm>
              <a:off x="9966960" y="3966210"/>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7" name="曲線接點 26"/>
            <p:cNvCxnSpPr/>
            <p:nvPr/>
          </p:nvCxnSpPr>
          <p:spPr>
            <a:xfrm rot="5400000" flipH="1" flipV="1">
              <a:off x="9507220" y="3420745"/>
              <a:ext cx="12700" cy="1078230"/>
            </a:xfrm>
            <a:prstGeom prst="curvedConnector3">
              <a:avLst>
                <a:gd name="adj1" fmla="val 4230000"/>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1" name="曲線接點 30"/>
            <p:cNvCxnSpPr>
              <a:stCxn id="25" idx="4"/>
              <a:endCxn id="24" idx="4"/>
            </p:cNvCxnSpPr>
            <p:nvPr/>
          </p:nvCxnSpPr>
          <p:spPr>
            <a:xfrm rot="5400000">
              <a:off x="9513570" y="3598545"/>
              <a:ext cx="12700" cy="1078230"/>
            </a:xfrm>
            <a:prstGeom prst="curvedConnector3">
              <a:avLst>
                <a:gd name="adj1" fmla="val 4140000"/>
              </a:avLst>
            </a:prstGeom>
            <a:ln w="38100">
              <a:tailEnd type="triangle"/>
            </a:ln>
          </p:spPr>
          <p:style>
            <a:lnRef idx="3">
              <a:schemeClr val="dk1"/>
            </a:lnRef>
            <a:fillRef idx="0">
              <a:schemeClr val="dk1"/>
            </a:fillRef>
            <a:effectRef idx="2">
              <a:schemeClr val="dk1"/>
            </a:effectRef>
            <a:fontRef idx="minor">
              <a:schemeClr val="tx1"/>
            </a:fontRef>
          </p:style>
        </p:cxnSp>
        <p:cxnSp>
          <p:nvCxnSpPr>
            <p:cNvPr id="35" name="直線箭頭接點 34"/>
            <p:cNvCxnSpPr>
              <a:stCxn id="7" idx="6"/>
              <a:endCxn id="24" idx="2"/>
            </p:cNvCxnSpPr>
            <p:nvPr/>
          </p:nvCxnSpPr>
          <p:spPr>
            <a:xfrm>
              <a:off x="8134350" y="4051935"/>
              <a:ext cx="75438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橢圓 35"/>
            <p:cNvSpPr/>
            <p:nvPr/>
          </p:nvSpPr>
          <p:spPr>
            <a:xfrm>
              <a:off x="10892790" y="3973195"/>
              <a:ext cx="17145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7" name="直線箭頭接點 36"/>
            <p:cNvCxnSpPr/>
            <p:nvPr/>
          </p:nvCxnSpPr>
          <p:spPr>
            <a:xfrm>
              <a:off x="10138410" y="4058285"/>
              <a:ext cx="75438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919084" y="3547407"/>
              <a:ext cx="377190" cy="461665"/>
            </a:xfrm>
            <a:prstGeom prst="rect">
              <a:avLst/>
            </a:prstGeom>
            <a:noFill/>
          </p:spPr>
          <p:txBody>
            <a:bodyPr wrap="square" rtlCol="0">
              <a:spAutoFit/>
            </a:bodyPr>
            <a:lstStyle/>
            <a:p>
              <a:r>
                <a:rPr kumimoji="1" lang="en-US" altLang="zh-TW" sz="2400" b="1" dirty="0">
                  <a:solidFill>
                    <a:schemeClr val="accent1"/>
                  </a:solidFill>
                </a:rPr>
                <a:t>1</a:t>
              </a:r>
              <a:endParaRPr kumimoji="1" lang="zh-TW" altLang="en-US" sz="2400" b="1" dirty="0">
                <a:solidFill>
                  <a:schemeClr val="accent1"/>
                </a:solidFill>
              </a:endParaRPr>
            </a:p>
          </p:txBody>
        </p:sp>
        <p:sp>
          <p:nvSpPr>
            <p:cNvPr id="39" name="文字方塊 38"/>
            <p:cNvSpPr txBox="1"/>
            <p:nvPr/>
          </p:nvSpPr>
          <p:spPr>
            <a:xfrm>
              <a:off x="8700135" y="3542316"/>
              <a:ext cx="377190" cy="461665"/>
            </a:xfrm>
            <a:prstGeom prst="rect">
              <a:avLst/>
            </a:prstGeom>
            <a:noFill/>
          </p:spPr>
          <p:txBody>
            <a:bodyPr wrap="square" rtlCol="0">
              <a:spAutoFit/>
            </a:bodyPr>
            <a:lstStyle/>
            <a:p>
              <a:r>
                <a:rPr kumimoji="1" lang="en-US" altLang="zh-TW" sz="2400" b="1" dirty="0">
                  <a:solidFill>
                    <a:schemeClr val="accent1"/>
                  </a:solidFill>
                </a:rPr>
                <a:t>2</a:t>
              </a:r>
              <a:endParaRPr kumimoji="1" lang="zh-TW" altLang="en-US" sz="2400" b="1" dirty="0">
                <a:solidFill>
                  <a:schemeClr val="accent1"/>
                </a:solidFill>
              </a:endParaRPr>
            </a:p>
          </p:txBody>
        </p:sp>
        <p:sp>
          <p:nvSpPr>
            <p:cNvPr id="40" name="文字方塊 39"/>
            <p:cNvSpPr txBox="1"/>
            <p:nvPr/>
          </p:nvSpPr>
          <p:spPr>
            <a:xfrm>
              <a:off x="10073640" y="3511530"/>
              <a:ext cx="377190" cy="461665"/>
            </a:xfrm>
            <a:prstGeom prst="rect">
              <a:avLst/>
            </a:prstGeom>
            <a:noFill/>
          </p:spPr>
          <p:txBody>
            <a:bodyPr wrap="square" rtlCol="0">
              <a:spAutoFit/>
            </a:bodyPr>
            <a:lstStyle/>
            <a:p>
              <a:r>
                <a:rPr kumimoji="1" lang="en-US" altLang="zh-TW" sz="2400" b="1" dirty="0">
                  <a:solidFill>
                    <a:schemeClr val="accent1"/>
                  </a:solidFill>
                </a:rPr>
                <a:t>3</a:t>
              </a:r>
              <a:endParaRPr kumimoji="1" lang="zh-TW" altLang="en-US" sz="2400" b="1" dirty="0">
                <a:solidFill>
                  <a:schemeClr val="accent1"/>
                </a:solidFill>
              </a:endParaRPr>
            </a:p>
          </p:txBody>
        </p:sp>
        <p:sp>
          <p:nvSpPr>
            <p:cNvPr id="41" name="文字方塊 40"/>
            <p:cNvSpPr txBox="1"/>
            <p:nvPr/>
          </p:nvSpPr>
          <p:spPr>
            <a:xfrm>
              <a:off x="10946130" y="3511530"/>
              <a:ext cx="377190" cy="461665"/>
            </a:xfrm>
            <a:prstGeom prst="rect">
              <a:avLst/>
            </a:prstGeom>
            <a:noFill/>
          </p:spPr>
          <p:txBody>
            <a:bodyPr wrap="square" rtlCol="0">
              <a:spAutoFit/>
            </a:bodyPr>
            <a:lstStyle/>
            <a:p>
              <a:r>
                <a:rPr kumimoji="1" lang="en-US" altLang="zh-TW" sz="2400" b="1" dirty="0">
                  <a:solidFill>
                    <a:schemeClr val="accent1"/>
                  </a:solidFill>
                </a:rPr>
                <a:t>4</a:t>
              </a:r>
              <a:endParaRPr kumimoji="1" lang="zh-TW" altLang="en-US" sz="2400" b="1" dirty="0">
                <a:solidFill>
                  <a:schemeClr val="accent1"/>
                </a:solidFill>
              </a:endParaRPr>
            </a:p>
          </p:txBody>
        </p:sp>
        <p:sp>
          <p:nvSpPr>
            <p:cNvPr id="42" name="文字方塊 41"/>
            <p:cNvSpPr txBox="1"/>
            <p:nvPr/>
          </p:nvSpPr>
          <p:spPr>
            <a:xfrm>
              <a:off x="9251315" y="4742824"/>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sp>
          <p:nvSpPr>
            <p:cNvPr id="43" name="文字方塊 42"/>
            <p:cNvSpPr txBox="1"/>
            <p:nvPr/>
          </p:nvSpPr>
          <p:spPr>
            <a:xfrm>
              <a:off x="9251315" y="2961606"/>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sp>
          <p:nvSpPr>
            <p:cNvPr id="44" name="文字方塊 43"/>
            <p:cNvSpPr txBox="1"/>
            <p:nvPr/>
          </p:nvSpPr>
          <p:spPr>
            <a:xfrm>
              <a:off x="8210550" y="3603297"/>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sp>
          <p:nvSpPr>
            <p:cNvPr id="45" name="文字方塊 44"/>
            <p:cNvSpPr txBox="1"/>
            <p:nvPr/>
          </p:nvSpPr>
          <p:spPr>
            <a:xfrm>
              <a:off x="10246995" y="3608379"/>
              <a:ext cx="537210" cy="461665"/>
            </a:xfrm>
            <a:prstGeom prst="rect">
              <a:avLst/>
            </a:prstGeom>
            <a:noFill/>
          </p:spPr>
          <p:txBody>
            <a:bodyPr wrap="square" rtlCol="0">
              <a:spAutoFit/>
            </a:bodyPr>
            <a:lstStyle/>
            <a:p>
              <a:r>
                <a:rPr kumimoji="1" lang="en-US" altLang="zh-TW" sz="2400" dirty="0"/>
                <a:t>10</a:t>
              </a:r>
              <a:endParaRPr kumimoji="1" lang="zh-TW" altLang="en-US" sz="2400" dirty="0"/>
            </a:p>
          </p:txBody>
        </p:sp>
      </p:grpSp>
      <p:sp>
        <p:nvSpPr>
          <p:cNvPr id="6" name="矩形 5">
            <a:hlinkClick r:id="rId1" action="ppaction://hlinksldjump"/>
          </p:cNvPr>
          <p:cNvSpPr/>
          <p:nvPr/>
        </p:nvSpPr>
        <p:spPr>
          <a:xfrm>
            <a:off x="7629525" y="5414963"/>
            <a:ext cx="4562475" cy="14430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课前提示</a:t>
            </a:r>
            <a:endParaRPr kumimoji="1" lang="zh-TW" altLang="en-US" dirty="0"/>
          </a:p>
        </p:txBody>
      </p:sp>
      <p:sp>
        <p:nvSpPr>
          <p:cNvPr id="3" name="內容版面配置區 2"/>
          <p:cNvSpPr>
            <a:spLocks noGrp="1"/>
          </p:cNvSpPr>
          <p:nvPr>
            <p:ph idx="1"/>
          </p:nvPr>
        </p:nvSpPr>
        <p:spPr>
          <a:xfrm>
            <a:off x="838200" y="1825624"/>
            <a:ext cx="10515600" cy="4746625"/>
          </a:xfrm>
        </p:spPr>
        <p:txBody>
          <a:bodyPr>
            <a:normAutofit fontScale="62500" lnSpcReduction="20000"/>
          </a:bodyPr>
          <a:lstStyle/>
          <a:p>
            <a:r>
              <a:rPr kumimoji="1" lang="zh-TW" altLang="en-US" dirty="0"/>
              <a:t>上课内容虽然都是与搜索有关的问题，但完全不会去提到 </a:t>
            </a:r>
            <a:r>
              <a:rPr kumimoji="1" lang="en-US" altLang="zh-TW" dirty="0"/>
              <a:t>A* </a:t>
            </a:r>
            <a:r>
              <a:rPr kumimoji="1" lang="zh-TW" altLang="en-US" dirty="0"/>
              <a:t>或剪枝等时间复杂度无法确定的相关技巧</a:t>
            </a:r>
            <a:endParaRPr kumimoji="1" lang="en-US" altLang="zh-TW" dirty="0"/>
          </a:p>
          <a:p>
            <a:r>
              <a:rPr kumimoji="1" lang="zh-TW" altLang="en-US" dirty="0"/>
              <a:t>日本的知名 </a:t>
            </a:r>
            <a:r>
              <a:rPr kumimoji="1" lang="en-US" altLang="en-US" dirty="0" err="1"/>
              <a:t>ACMer</a:t>
            </a:r>
            <a:r>
              <a:rPr kumimoji="1" lang="en-US" altLang="en-US" dirty="0"/>
              <a:t> rng_58 </a:t>
            </a:r>
            <a:r>
              <a:rPr kumimoji="1" lang="zh-TW" altLang="en-US" dirty="0"/>
              <a:t>也说过一个好的做法，应该要确认他的正确性和时间复杂度</a:t>
            </a:r>
            <a:r>
              <a:rPr kumimoji="1" lang="en-US" altLang="zh-TW" dirty="0"/>
              <a:t>(</a:t>
            </a:r>
            <a:r>
              <a:rPr kumimoji="1" lang="en-US" altLang="en-US" dirty="0">
                <a:hlinkClick r:id="rId1"/>
              </a:rPr>
              <a:t>來源</a:t>
            </a:r>
            <a:r>
              <a:rPr kumimoji="1" lang="en-US" altLang="zh-TW" dirty="0"/>
              <a:t>)</a:t>
            </a:r>
            <a:r>
              <a:rPr kumimoji="1" lang="en-US" altLang="en-US" dirty="0"/>
              <a:t>。</a:t>
            </a:r>
            <a:r>
              <a:rPr kumimoji="1" lang="zh-TW" altLang="en-US" dirty="0"/>
              <a:t>所以本次内容将着重于各种搜索问题的时间复杂度分析</a:t>
            </a:r>
            <a:endParaRPr kumimoji="1" lang="en-US" altLang="zh-TW" dirty="0"/>
          </a:p>
          <a:p>
            <a:r>
              <a:rPr kumimoji="1" lang="zh-TW" altLang="en-US" dirty="0"/>
              <a:t>网路上虽然可以找到相当多使用 </a:t>
            </a:r>
            <a:r>
              <a:rPr kumimoji="1" lang="en-US" altLang="en-US" dirty="0"/>
              <a:t>A*</a:t>
            </a:r>
            <a:r>
              <a:rPr kumimoji="1" lang="zh-TW" altLang="en-US" dirty="0"/>
              <a:t>解 </a:t>
            </a:r>
            <a:r>
              <a:rPr kumimoji="1" lang="en-US" altLang="en-US" dirty="0"/>
              <a:t>K </a:t>
            </a:r>
            <a:r>
              <a:rPr kumimoji="1" lang="zh-TW" altLang="en-US" dirty="0"/>
              <a:t>短路的博客</a:t>
            </a:r>
            <a:r>
              <a:rPr kumimoji="1" lang="en-US" altLang="en-US" dirty="0"/>
              <a:t>，</a:t>
            </a:r>
            <a:r>
              <a:rPr kumimoji="1" lang="zh-TW" altLang="en-US" dirty="0"/>
              <a:t>但可以发现</a:t>
            </a:r>
            <a:r>
              <a:rPr kumimoji="1" lang="en-US" altLang="en-US" dirty="0"/>
              <a:t>，</a:t>
            </a:r>
            <a:r>
              <a:rPr kumimoji="1" lang="zh-TW" altLang="en-US" dirty="0"/>
              <a:t>并不难找到能让那些博客附的代码 </a:t>
            </a:r>
            <a:r>
              <a:rPr kumimoji="1" lang="en-US" altLang="en-US" dirty="0"/>
              <a:t>Fail </a:t>
            </a:r>
            <a:r>
              <a:rPr kumimoji="1" lang="zh-TW" altLang="en-US" dirty="0"/>
              <a:t>的</a:t>
            </a:r>
            <a:r>
              <a:rPr lang="zh-TW" altLang="en-US" dirty="0"/>
              <a:t>测试数据</a:t>
            </a:r>
            <a:endParaRPr kumimoji="1" lang="en-US" altLang="zh-TW" dirty="0"/>
          </a:p>
          <a:p>
            <a:r>
              <a:rPr kumimoji="1" lang="zh-TW" altLang="en-US" dirty="0"/>
              <a:t>实际上 </a:t>
            </a:r>
            <a:r>
              <a:rPr kumimoji="1" lang="en-US" altLang="en-US" dirty="0"/>
              <a:t>K </a:t>
            </a:r>
            <a:r>
              <a:rPr kumimoji="1" lang="zh-TW" altLang="en-US" dirty="0"/>
              <a:t>短路问题在学术研究上已有相当多讨论</a:t>
            </a:r>
            <a:r>
              <a:rPr kumimoji="1" lang="en-US" altLang="en-US" dirty="0"/>
              <a:t>(</a:t>
            </a:r>
            <a:r>
              <a:rPr kumimoji="1" lang="zh-TW" altLang="en-US" dirty="0">
                <a:hlinkClick r:id="rId2"/>
              </a:rPr>
              <a:t>参考资料</a:t>
            </a:r>
            <a:r>
              <a:rPr kumimoji="1" lang="en-US" altLang="en-US" dirty="0"/>
              <a:t>)，</a:t>
            </a:r>
            <a:r>
              <a:rPr kumimoji="1" lang="zh-TW" altLang="en-US" dirty="0"/>
              <a:t>但</a:t>
            </a:r>
            <a:r>
              <a:rPr kumimoji="1" lang="en-US" altLang="en-US" dirty="0"/>
              <a:t>我</a:t>
            </a:r>
            <a:r>
              <a:rPr kumimoji="1" lang="zh-TW" altLang="en-US" dirty="0"/>
              <a:t>并没有去研究过学术上的资源</a:t>
            </a:r>
            <a:r>
              <a:rPr kumimoji="1" lang="en-US" altLang="en-US" dirty="0"/>
              <a:t>&gt;__&lt;，</a:t>
            </a:r>
            <a:r>
              <a:rPr kumimoji="1" lang="zh-TW" altLang="en-US" dirty="0"/>
              <a:t>在这堂课只和大家分享自己领悟并且适用于竞赛的做法</a:t>
            </a:r>
            <a:endParaRPr kumimoji="1"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kumimoji="1" lang="zh-TW" altLang="en-US" sz="8000" b="1" dirty="0">
                <a:solidFill>
                  <a:srgbClr val="7030A0"/>
                </a:solidFill>
              </a:rPr>
              <a:t>全部枚举</a:t>
            </a:r>
            <a:endParaRPr kumimoji="1" lang="zh-TW" altLang="en-US" sz="8000" dirty="0"/>
          </a:p>
        </p:txBody>
      </p:sp>
      <p:sp>
        <p:nvSpPr>
          <p:cNvPr id="3" name="副標題 2"/>
          <p:cNvSpPr>
            <a:spLocks noGrp="1"/>
          </p:cNvSpPr>
          <p:nvPr>
            <p:ph type="subTitle" idx="1"/>
          </p:nvPr>
        </p:nvSpPr>
        <p:spPr/>
        <p:txBody>
          <a:bodyPr>
            <a:normAutofit/>
          </a:bodyPr>
          <a:lstStyle/>
          <a:p>
            <a:r>
              <a:rPr kumimoji="1" lang="en-US" altLang="zh-TW" sz="4000" dirty="0"/>
              <a:t>Part 1</a:t>
            </a:r>
            <a:endParaRPr kumimoji="1" lang="zh-TW" altLang="en-US" sz="4000" b="1" dirty="0">
              <a:solidFill>
                <a:srgbClr val="7030A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err="1"/>
              <a:t>xorequation</a:t>
            </a:r>
            <a:r>
              <a:rPr lang="en-US" altLang="zh-TW" b="0" dirty="0"/>
              <a:t> 1</a:t>
            </a:r>
            <a:endParaRPr lang="en-US" altLang="zh-TW" b="0"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C6D8988F-7240-C145-9FD6-E95C1383E40D}"/>
                  </a:ext>
                </a:extLst>
              </p:cNvPr>
              <p:cNvSpPr>
                <a:spLocks noGrp="1"/>
              </p:cNvSpPr>
              <p:nvPr>
                <p:ph idx="1"/>
              </p:nvPr>
            </p:nvSpPr>
            <p:spPr>
              <a:xfrm>
                <a:off x="838199" y="1825625"/>
                <a:ext cx="11077575" cy="4351338"/>
              </a:xfrm>
            </p:spPr>
            <p:txBody>
              <a:bodyPr>
                <a:normAutofit/>
              </a:bodyPr>
              <a:lstStyle/>
              <a:p>
                <a:pPr marL="0" indent="0">
                  <a:buNone/>
                </a:pPr>
                <a:r>
                  <a:rPr lang="zh-TW" altLang="en-US" dirty="0"/>
                  <a:t>有一个含有 </a:t>
                </a:r>
                <a:r>
                  <a:rPr lang="en-US" altLang="zh-TW" dirty="0"/>
                  <a:t>N </a:t>
                </a:r>
                <a:r>
                  <a:rPr lang="zh-TW" altLang="en-US" dirty="0"/>
                  <a:t>个未知数的方程式如下：</a:t>
                </a:r>
                <a:endParaRPr lang="en-US" altLang="zh-TW" dirty="0"/>
              </a:p>
              <a:p>
                <a:pPr marL="0" indent="0">
                  <a:buNone/>
                </a:pP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2</m:t>
                        </m:r>
                      </m:sub>
                    </m:sSub>
                  </m:oMath>
                </a14:m>
                <a:r>
                  <a:rPr kumimoji="1" lang="en-US" altLang="zh-TW" dirty="0"/>
                  <a:t>^…^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𝑁</m:t>
                        </m:r>
                      </m:sub>
                    </m:sSub>
                  </m:oMath>
                </a14:m>
                <a:r>
                  <a:rPr kumimoji="1" lang="en-US" altLang="zh-TW" dirty="0"/>
                  <a:t> = V</a:t>
                </a:r>
              </a:p>
              <a:p>
                <a:pPr marL="0" indent="0">
                  <a:buNone/>
                </a:pPr>
                <a:r>
                  <a:rPr kumimoji="1" lang="en-US" altLang="zh-TW" dirty="0"/>
                  <a:t>N,V </a:t>
                </a:r>
                <a:r>
                  <a:rPr kumimoji="1" lang="zh-TW" altLang="en-US" dirty="0"/>
                  <a:t>为给定值</a:t>
                </a:r>
                <a:r>
                  <a:rPr kumimoji="1" lang="zh-Hant" altLang="en-US" dirty="0"/>
                  <a:t>，再給你</a:t>
                </a:r>
                <a:r>
                  <a:rPr kumimoji="1" lang="zh-TW" altLang="en-US" dirty="0"/>
                  <a:t>正整数 </a:t>
                </a:r>
                <a:r>
                  <a:rPr kumimoji="1" lang="en-US" altLang="zh-Hant" dirty="0"/>
                  <a:t>a</a:t>
                </a:r>
                <a:r>
                  <a:rPr kumimoji="1" lang="en-US" altLang="zh-Hant" baseline="-25000" dirty="0"/>
                  <a:t>1</a:t>
                </a:r>
                <a:r>
                  <a:rPr kumimoji="1" lang="en-US" altLang="zh-Hant" dirty="0"/>
                  <a:t>,a</a:t>
                </a:r>
                <a:r>
                  <a:rPr kumimoji="1" lang="en-US" altLang="zh-Hant" baseline="-25000" dirty="0"/>
                  <a:t>2</a:t>
                </a:r>
                <a:r>
                  <a:rPr kumimoji="1" lang="en-US" altLang="zh-Hant" dirty="0"/>
                  <a:t>,…,</a:t>
                </a:r>
                <a:r>
                  <a:rPr kumimoji="1" lang="en-US" altLang="zh-Hant" dirty="0" err="1"/>
                  <a:t>a</a:t>
                </a:r>
                <a:r>
                  <a:rPr kumimoji="1" lang="en-US" altLang="zh-Hant" baseline="-25000" dirty="0" err="1"/>
                  <a:t>N</a:t>
                </a:r>
                <a:endParaRPr kumimoji="1" lang="en-US" altLang="zh-Hant" dirty="0"/>
              </a:p>
              <a:p>
                <a:pPr marL="0" indent="0">
                  <a:buNone/>
                </a:pPr>
                <a:r>
                  <a:rPr kumimoji="1" lang="zh-TW" altLang="en-US" dirty="0"/>
                  <a:t>满足</a:t>
                </a:r>
                <a14:m>
                  <m:oMath xmlns:m="http://schemas.openxmlformats.org/officeDocument/2006/math">
                    <m:r>
                      <a:rPr kumimoji="1" lang="en-US" altLang="zh-TW" b="0" i="0" smtClean="0">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𝑎</m:t>
                        </m:r>
                      </m:e>
                      <m:sub>
                        <m:r>
                          <a:rPr kumimoji="1" lang="en-US" altLang="zh-TW" b="0" i="1" smtClean="0">
                            <a:latin typeface="Cambria Math" panose="02040503050406030204" pitchFamily="18" charset="0"/>
                            <a:ea typeface="Cambria Math" panose="02040503050406030204" pitchFamily="18" charset="0"/>
                          </a:rPr>
                          <m:t>𝑖</m:t>
                        </m:r>
                      </m:sub>
                    </m:sSub>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9 </m:t>
                    </m:r>
                    <m:r>
                      <a:rPr kumimoji="1" lang="zh-Hant" altLang="en-US" i="1">
                        <a:latin typeface="Cambria Math" panose="02040503050406030204" pitchFamily="18" charset="0"/>
                        <a:ea typeface="Cambria Math" panose="02040503050406030204" pitchFamily="18" charset="0"/>
                      </a:rPr>
                      <m:t>且</m:t>
                    </m:r>
                    <m:nary>
                      <m:naryPr>
                        <m:chr m:val="∏"/>
                        <m:limLoc m:val="subSup"/>
                        <m:ctrlPr>
                          <a:rPr kumimoji="1" lang="en-US" altLang="zh-TW"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𝑖</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𝑁</m:t>
                        </m:r>
                      </m:sup>
                      <m:e>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𝑎</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+1)</m:t>
                        </m:r>
                      </m:e>
                    </m:nary>
                    <m:r>
                      <a:rPr kumimoji="1" lang="en-US" altLang="zh-TW"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32768</m:t>
                    </m:r>
                  </m:oMath>
                </a14:m>
                <a:endParaRPr kumimoji="1" lang="en-US" altLang="zh-TW" dirty="0"/>
              </a:p>
              <a:p>
                <a:pPr marL="0" indent="0">
                  <a:buNone/>
                </a:pPr>
                <a:r>
                  <a:rPr kumimoji="1" lang="zh-TW" altLang="en-US" dirty="0"/>
                  <a:t>请输出所有满足 </a:t>
                </a:r>
                <a14:m>
                  <m:oMath xmlns:m="http://schemas.openxmlformats.org/officeDocument/2006/math">
                    <m:r>
                      <a:rPr kumimoji="1" lang="en-US" altLang="zh-TW" b="0" i="1" smtClean="0">
                        <a:latin typeface="Cambria Math" panose="02040503050406030204" pitchFamily="18" charset="0"/>
                      </a:rPr>
                      <m:t>0</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𝑋</m:t>
                        </m:r>
                      </m:e>
                      <m:sub>
                        <m:r>
                          <a:rPr kumimoji="1" lang="en-US" altLang="zh-TW" b="0" i="1" smtClean="0">
                            <a:latin typeface="Cambria Math" panose="02040503050406030204" pitchFamily="18" charset="0"/>
                          </a:rPr>
                          <m:t>𝑖</m:t>
                        </m:r>
                      </m:sub>
                    </m:sSub>
                    <m:r>
                      <a:rPr kumimoji="1" lang="en-US" altLang="zh-TW" i="1">
                        <a:latin typeface="Cambria Math" panose="02040503050406030204" pitchFamily="18" charset="0"/>
                        <a:ea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𝑎</m:t>
                        </m:r>
                      </m:e>
                      <m:sub>
                        <m:r>
                          <a:rPr kumimoji="1" lang="en-US" altLang="zh-TW" b="0" i="1" smtClean="0">
                            <a:latin typeface="Cambria Math" panose="02040503050406030204" pitchFamily="18" charset="0"/>
                          </a:rPr>
                          <m:t>𝑖</m:t>
                        </m:r>
                      </m:sub>
                    </m:sSub>
                  </m:oMath>
                </a14:m>
                <a:r>
                  <a:rPr kumimoji="1" lang="zh-TW" altLang="en-US" dirty="0"/>
                  <a:t>的解</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838199" y="1825625"/>
                <a:ext cx="11077575" cy="4351338"/>
              </a:xfrm>
              <a:blipFill rotWithShape="1">
                <a:blip r:embed="rId1"/>
                <a:stretch>
                  <a:fillRect l="-2405" t="-3801" b="-21637"/>
                </a:stretch>
              </a:blipFill>
            </p:spPr>
            <p:txBody>
              <a:bodyPr/>
              <a:lstStyle/>
              <a:p>
                <a:r>
                  <a:rPr lang="zh-TW" altLang="en-US">
                    <a:noFill/>
                  </a:rPr>
                  <a:t> </a:t>
                </a:r>
                <a:endParaRPr lang="zh-TW" altLang="en-US">
                  <a:noFill/>
                </a:endParaRPr>
              </a:p>
            </p:txBody>
          </p:sp>
        </mc:Fallback>
      </mc:AlternateContent>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2585</Words>
  <Application>WPS 演示</Application>
  <PresentationFormat>寬螢幕</PresentationFormat>
  <Paragraphs>372</Paragraphs>
  <Slides>49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Arial</vt:lpstr>
      <vt:lpstr>宋体</vt:lpstr>
      <vt:lpstr>Wingdings</vt:lpstr>
      <vt:lpstr>PMingLiU</vt:lpstr>
      <vt:lpstr>Segoe Print</vt:lpstr>
      <vt:lpstr>Calibri Light</vt:lpstr>
      <vt:lpstr>Calibri</vt:lpstr>
      <vt:lpstr>微软雅黑</vt:lpstr>
      <vt:lpstr>Arial Unicode MS</vt:lpstr>
      <vt:lpstr>等线</vt:lpstr>
      <vt:lpstr>Office 佈景主題</vt:lpstr>
      <vt:lpstr>从枚举到 K 短路</vt:lpstr>
      <vt:lpstr>dreamoon 的前言</vt:lpstr>
      <vt:lpstr>导言</vt:lpstr>
      <vt:lpstr>何谓枚举？</vt:lpstr>
      <vt:lpstr>何谓 k 短路？</vt:lpstr>
      <vt:lpstr>何谓 k 短路？</vt:lpstr>
      <vt:lpstr>课前提示</vt:lpstr>
      <vt:lpstr>全部枚举</vt:lpstr>
      <vt:lpstr>xorequation 1</vt:lpstr>
      <vt:lpstr>xorequation 1</vt:lpstr>
      <vt:lpstr>使用递归的好处</vt:lpstr>
      <vt:lpstr>使用递归的好处</vt:lpstr>
      <vt:lpstr>用递归枚举的时间复杂度分析</vt:lpstr>
      <vt:lpstr>PowerPoint 演示文稿</vt:lpstr>
      <vt:lpstr>PowerPoint 演示文稿</vt:lpstr>
      <vt:lpstr>Dreamoon and MRT</vt:lpstr>
      <vt:lpstr>Dreamoon and MRT</vt:lpstr>
      <vt:lpstr>Dreamoon and MRT</vt:lpstr>
      <vt:lpstr>解法一</vt:lpstr>
      <vt:lpstr>解法二</vt:lpstr>
      <vt:lpstr>解法三</vt:lpstr>
      <vt:lpstr>解法四</vt:lpstr>
      <vt:lpstr>有限制条件的枚举</vt:lpstr>
      <vt:lpstr>最小点覆盖问题</vt:lpstr>
      <vt:lpstr>最小点覆盖问题</vt:lpstr>
      <vt:lpstr>最小点覆盖问题</vt:lpstr>
      <vt:lpstr>PowerPoint 演示文稿</vt:lpstr>
      <vt:lpstr>PowerPoint 演示文稿</vt:lpstr>
      <vt:lpstr>延伸思考</vt:lpstr>
      <vt:lpstr>复习二分查找</vt:lpstr>
      <vt:lpstr>第 K 大连续和</vt:lpstr>
      <vt:lpstr>第 K 大连续和</vt:lpstr>
      <vt:lpstr>思路</vt:lpstr>
      <vt:lpstr>PowerPoint 演示文稿</vt:lpstr>
      <vt:lpstr>二分查找搭枚举</vt:lpstr>
      <vt:lpstr>Script Generation(CF 177F)</vt:lpstr>
      <vt:lpstr>Script Generation(CF 177F)</vt:lpstr>
      <vt:lpstr>Script Generation(CF 177F)</vt:lpstr>
      <vt:lpstr>Script Generation(CF 177F)</vt:lpstr>
      <vt:lpstr>Dreamoon and NightMarket</vt:lpstr>
      <vt:lpstr>Dreamoon and NightMarket</vt:lpstr>
      <vt:lpstr>Dreamoon and NightMarket</vt:lpstr>
      <vt:lpstr>PowerPoint 演示文稿</vt:lpstr>
      <vt:lpstr>PowerPoint 演示文稿</vt:lpstr>
      <vt:lpstr>K 短路</vt:lpstr>
      <vt:lpstr>Ｋ短路思路</vt:lpstr>
      <vt:lpstr>伪代码</vt:lpstr>
      <vt:lpstr>散题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从枚举到 K 短路</dc:title>
  <dc:creator>黃以文</dc:creator>
  <cp:lastModifiedBy>人畜无害</cp:lastModifiedBy>
  <cp:revision>133</cp:revision>
  <dcterms:created xsi:type="dcterms:W3CDTF">2018-01-20T20:22:00Z</dcterms:created>
  <dcterms:modified xsi:type="dcterms:W3CDTF">2018-10-07T14:09:41Z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